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194"/>
  </p:notesMasterIdLst>
  <p:sldIdLst>
    <p:sldId id="256" r:id="rId3"/>
    <p:sldId id="362" r:id="rId4"/>
    <p:sldId id="257" r:id="rId5"/>
    <p:sldId id="258" r:id="rId6"/>
    <p:sldId id="372" r:id="rId7"/>
    <p:sldId id="260" r:id="rId8"/>
    <p:sldId id="390" r:id="rId9"/>
    <p:sldId id="259" r:id="rId10"/>
    <p:sldId id="264" r:id="rId11"/>
    <p:sldId id="360" r:id="rId12"/>
    <p:sldId id="273" r:id="rId13"/>
    <p:sldId id="274" r:id="rId14"/>
    <p:sldId id="275" r:id="rId15"/>
    <p:sldId id="276" r:id="rId16"/>
    <p:sldId id="277" r:id="rId17"/>
    <p:sldId id="278" r:id="rId18"/>
    <p:sldId id="279" r:id="rId19"/>
    <p:sldId id="288" r:id="rId20"/>
    <p:sldId id="290" r:id="rId21"/>
    <p:sldId id="295" r:id="rId22"/>
    <p:sldId id="303" r:id="rId23"/>
    <p:sldId id="304" r:id="rId24"/>
    <p:sldId id="305" r:id="rId25"/>
    <p:sldId id="306" r:id="rId26"/>
    <p:sldId id="308" r:id="rId27"/>
    <p:sldId id="309" r:id="rId28"/>
    <p:sldId id="310" r:id="rId29"/>
    <p:sldId id="357" r:id="rId30"/>
    <p:sldId id="311" r:id="rId31"/>
    <p:sldId id="312" r:id="rId32"/>
    <p:sldId id="358" r:id="rId33"/>
    <p:sldId id="313" r:id="rId34"/>
    <p:sldId id="315" r:id="rId35"/>
    <p:sldId id="318" r:id="rId36"/>
    <p:sldId id="319" r:id="rId37"/>
    <p:sldId id="320" r:id="rId38"/>
    <p:sldId id="321" r:id="rId39"/>
    <p:sldId id="322" r:id="rId40"/>
    <p:sldId id="323" r:id="rId41"/>
    <p:sldId id="324" r:id="rId42"/>
    <p:sldId id="329" r:id="rId43"/>
    <p:sldId id="330" r:id="rId44"/>
    <p:sldId id="331" r:id="rId45"/>
    <p:sldId id="332" r:id="rId46"/>
    <p:sldId id="334" r:id="rId47"/>
    <p:sldId id="335" r:id="rId48"/>
    <p:sldId id="336" r:id="rId49"/>
    <p:sldId id="359" r:id="rId50"/>
    <p:sldId id="338" r:id="rId51"/>
    <p:sldId id="339" r:id="rId52"/>
    <p:sldId id="340" r:id="rId53"/>
    <p:sldId id="389" r:id="rId54"/>
    <p:sldId id="348" r:id="rId55"/>
    <p:sldId id="353" r:id="rId56"/>
    <p:sldId id="354" r:id="rId57"/>
    <p:sldId id="351" r:id="rId58"/>
    <p:sldId id="352" r:id="rId59"/>
    <p:sldId id="838" r:id="rId60"/>
    <p:sldId id="391" r:id="rId61"/>
    <p:sldId id="815" r:id="rId62"/>
    <p:sldId id="816" r:id="rId63"/>
    <p:sldId id="817" r:id="rId64"/>
    <p:sldId id="818" r:id="rId65"/>
    <p:sldId id="261" r:id="rId66"/>
    <p:sldId id="262" r:id="rId67"/>
    <p:sldId id="819" r:id="rId68"/>
    <p:sldId id="820" r:id="rId69"/>
    <p:sldId id="821" r:id="rId70"/>
    <p:sldId id="266" r:id="rId71"/>
    <p:sldId id="267" r:id="rId72"/>
    <p:sldId id="822" r:id="rId73"/>
    <p:sldId id="823" r:id="rId74"/>
    <p:sldId id="824" r:id="rId75"/>
    <p:sldId id="825" r:id="rId76"/>
    <p:sldId id="826" r:id="rId77"/>
    <p:sldId id="827" r:id="rId78"/>
    <p:sldId id="828" r:id="rId79"/>
    <p:sldId id="829" r:id="rId80"/>
    <p:sldId id="830" r:id="rId81"/>
    <p:sldId id="831" r:id="rId82"/>
    <p:sldId id="832" r:id="rId83"/>
    <p:sldId id="833" r:id="rId84"/>
    <p:sldId id="834" r:id="rId85"/>
    <p:sldId id="840" r:id="rId86"/>
    <p:sldId id="842" r:id="rId87"/>
    <p:sldId id="316" r:id="rId88"/>
    <p:sldId id="317" r:id="rId89"/>
    <p:sldId id="843" r:id="rId90"/>
    <p:sldId id="844" r:id="rId91"/>
    <p:sldId id="845" r:id="rId92"/>
    <p:sldId id="846" r:id="rId93"/>
    <p:sldId id="848" r:id="rId94"/>
    <p:sldId id="337" r:id="rId95"/>
    <p:sldId id="850" r:id="rId96"/>
    <p:sldId id="851" r:id="rId97"/>
    <p:sldId id="852" r:id="rId98"/>
    <p:sldId id="341" r:id="rId99"/>
    <p:sldId id="853" r:id="rId100"/>
    <p:sldId id="355" r:id="rId101"/>
    <p:sldId id="854" r:id="rId102"/>
    <p:sldId id="856" r:id="rId103"/>
    <p:sldId id="857" r:id="rId104"/>
    <p:sldId id="403" r:id="rId105"/>
    <p:sldId id="404" r:id="rId106"/>
    <p:sldId id="405" r:id="rId107"/>
    <p:sldId id="406" r:id="rId108"/>
    <p:sldId id="407" r:id="rId109"/>
    <p:sldId id="408" r:id="rId110"/>
    <p:sldId id="409" r:id="rId111"/>
    <p:sldId id="410" r:id="rId112"/>
    <p:sldId id="411" r:id="rId113"/>
    <p:sldId id="412" r:id="rId114"/>
    <p:sldId id="413" r:id="rId115"/>
    <p:sldId id="414" r:id="rId116"/>
    <p:sldId id="415" r:id="rId117"/>
    <p:sldId id="416" r:id="rId118"/>
    <p:sldId id="417" r:id="rId119"/>
    <p:sldId id="418" r:id="rId120"/>
    <p:sldId id="419" r:id="rId121"/>
    <p:sldId id="420" r:id="rId122"/>
    <p:sldId id="421" r:id="rId123"/>
    <p:sldId id="422" r:id="rId124"/>
    <p:sldId id="436" r:id="rId125"/>
    <p:sldId id="439" r:id="rId126"/>
    <p:sldId id="440" r:id="rId127"/>
    <p:sldId id="847" r:id="rId128"/>
    <p:sldId id="858" r:id="rId129"/>
    <p:sldId id="859" r:id="rId130"/>
    <p:sldId id="855" r:id="rId131"/>
    <p:sldId id="392" r:id="rId132"/>
    <p:sldId id="860" r:id="rId133"/>
    <p:sldId id="861" r:id="rId134"/>
    <p:sldId id="862" r:id="rId135"/>
    <p:sldId id="863" r:id="rId136"/>
    <p:sldId id="864" r:id="rId137"/>
    <p:sldId id="865" r:id="rId138"/>
    <p:sldId id="866" r:id="rId139"/>
    <p:sldId id="867" r:id="rId140"/>
    <p:sldId id="868" r:id="rId141"/>
    <p:sldId id="869" r:id="rId142"/>
    <p:sldId id="870" r:id="rId143"/>
    <p:sldId id="872" r:id="rId144"/>
    <p:sldId id="871" r:id="rId145"/>
    <p:sldId id="265" r:id="rId146"/>
    <p:sldId id="268" r:id="rId147"/>
    <p:sldId id="269" r:id="rId148"/>
    <p:sldId id="270" r:id="rId149"/>
    <p:sldId id="365" r:id="rId150"/>
    <p:sldId id="366" r:id="rId151"/>
    <p:sldId id="367" r:id="rId152"/>
    <p:sldId id="387" r:id="rId153"/>
    <p:sldId id="283" r:id="rId154"/>
    <p:sldId id="284" r:id="rId155"/>
    <p:sldId id="285" r:id="rId156"/>
    <p:sldId id="286" r:id="rId157"/>
    <p:sldId id="287" r:id="rId158"/>
    <p:sldId id="373" r:id="rId159"/>
    <p:sldId id="289" r:id="rId160"/>
    <p:sldId id="374" r:id="rId161"/>
    <p:sldId id="291" r:id="rId162"/>
    <p:sldId id="292" r:id="rId163"/>
    <p:sldId id="293" r:id="rId164"/>
    <p:sldId id="294" r:id="rId165"/>
    <p:sldId id="375" r:id="rId166"/>
    <p:sldId id="296" r:id="rId167"/>
    <p:sldId id="297" r:id="rId168"/>
    <p:sldId id="298" r:id="rId169"/>
    <p:sldId id="299" r:id="rId170"/>
    <p:sldId id="300" r:id="rId171"/>
    <p:sldId id="301" r:id="rId172"/>
    <p:sldId id="302" r:id="rId173"/>
    <p:sldId id="376" r:id="rId174"/>
    <p:sldId id="377" r:id="rId175"/>
    <p:sldId id="378" r:id="rId176"/>
    <p:sldId id="379" r:id="rId177"/>
    <p:sldId id="307" r:id="rId178"/>
    <p:sldId id="380" r:id="rId179"/>
    <p:sldId id="381" r:id="rId180"/>
    <p:sldId id="382" r:id="rId181"/>
    <p:sldId id="383" r:id="rId182"/>
    <p:sldId id="384" r:id="rId183"/>
    <p:sldId id="385" r:id="rId184"/>
    <p:sldId id="314" r:id="rId185"/>
    <p:sldId id="388" r:id="rId186"/>
    <p:sldId id="263" r:id="rId187"/>
    <p:sldId id="368" r:id="rId188"/>
    <p:sldId id="271" r:id="rId189"/>
    <p:sldId id="272" r:id="rId190"/>
    <p:sldId id="369" r:id="rId191"/>
    <p:sldId id="370" r:id="rId192"/>
    <p:sldId id="371" r:id="rId1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6620A8-1C4C-41A8-864D-A21055FE6137}" v="139" dt="2018-12-17T02:58:59.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31" autoAdjust="0"/>
  </p:normalViewPr>
  <p:slideViewPr>
    <p:cSldViewPr snapToGrid="0">
      <p:cViewPr varScale="1">
        <p:scale>
          <a:sx n="64" d="100"/>
          <a:sy n="64" d="100"/>
        </p:scale>
        <p:origin x="13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notesMaster" Target="notesMasters/notesMaster1.xml"/><Relationship Id="rId199"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presProps" Target="pres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DCBBA-B887-458C-B297-046A2AEA612C}" type="datetimeFigureOut">
              <a:rPr lang="en-US" smtClean="0"/>
              <a:t>12/18/2018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82FC0-9CA3-4564-A02F-F26CF014B7EC}" type="slidenum">
              <a:rPr lang="en-US" smtClean="0"/>
              <a:t>‹#›</a:t>
            </a:fld>
            <a:endParaRPr lang="en-US"/>
          </a:p>
        </p:txBody>
      </p:sp>
    </p:spTree>
    <p:extLst>
      <p:ext uri="{BB962C8B-B14F-4D97-AF65-F5344CB8AC3E}">
        <p14:creationId xmlns:p14="http://schemas.microsoft.com/office/powerpoint/2010/main" val="657489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House price prediction</a:t>
            </a:r>
          </a:p>
        </p:txBody>
      </p:sp>
      <p:sp>
        <p:nvSpPr>
          <p:cNvPr id="4" name="Slide Number Placeholder 3"/>
          <p:cNvSpPr>
            <a:spLocks noGrp="1"/>
          </p:cNvSpPr>
          <p:nvPr>
            <p:ph type="sldNum" sz="quarter" idx="5"/>
          </p:nvPr>
        </p:nvSpPr>
        <p:spPr/>
        <p:txBody>
          <a:bodyPr/>
          <a:lstStyle/>
          <a:p>
            <a:fld id="{CF182FC0-9CA3-4564-A02F-F26CF014B7EC}" type="slidenum">
              <a:rPr lang="en-US" smtClean="0"/>
              <a:t>2</a:t>
            </a:fld>
            <a:endParaRPr lang="en-US"/>
          </a:p>
        </p:txBody>
      </p:sp>
    </p:spTree>
    <p:extLst>
      <p:ext uri="{BB962C8B-B14F-4D97-AF65-F5344CB8AC3E}">
        <p14:creationId xmlns:p14="http://schemas.microsoft.com/office/powerpoint/2010/main" val="4281191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Most importantly, the value of this neuron is between 0 and 1.</a:t>
            </a:r>
          </a:p>
          <a:p>
            <a:r>
              <a:rPr lang="en-US" dirty="0"/>
              <a:t>0 Dark, 1 White</a:t>
            </a:r>
          </a:p>
        </p:txBody>
      </p:sp>
      <p:sp>
        <p:nvSpPr>
          <p:cNvPr id="4" name="Slide Number Placeholder 3"/>
          <p:cNvSpPr>
            <a:spLocks noGrp="1"/>
          </p:cNvSpPr>
          <p:nvPr>
            <p:ph type="sldNum" sz="quarter" idx="5"/>
          </p:nvPr>
        </p:nvSpPr>
        <p:spPr/>
        <p:txBody>
          <a:bodyPr/>
          <a:lstStyle/>
          <a:p>
            <a:fld id="{CF182FC0-9CA3-4564-A02F-F26CF014B7EC}" type="slidenum">
              <a:rPr lang="en-US" smtClean="0"/>
              <a:t>14</a:t>
            </a:fld>
            <a:endParaRPr lang="en-US"/>
          </a:p>
        </p:txBody>
      </p:sp>
    </p:spTree>
    <p:extLst>
      <p:ext uri="{BB962C8B-B14F-4D97-AF65-F5344CB8AC3E}">
        <p14:creationId xmlns:p14="http://schemas.microsoft.com/office/powerpoint/2010/main" val="84378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flatten this 28*28 grid to a single column matrix of 784 columns. </a:t>
            </a:r>
          </a:p>
        </p:txBody>
      </p:sp>
      <p:sp>
        <p:nvSpPr>
          <p:cNvPr id="4" name="Slide Number Placeholder 3"/>
          <p:cNvSpPr>
            <a:spLocks noGrp="1"/>
          </p:cNvSpPr>
          <p:nvPr>
            <p:ph type="sldNum" sz="quarter" idx="5"/>
          </p:nvPr>
        </p:nvSpPr>
        <p:spPr/>
        <p:txBody>
          <a:bodyPr/>
          <a:lstStyle/>
          <a:p>
            <a:fld id="{CF182FC0-9CA3-4564-A02F-F26CF014B7EC}" type="slidenum">
              <a:rPr lang="en-US" smtClean="0"/>
              <a:t>15</a:t>
            </a:fld>
            <a:endParaRPr lang="en-US"/>
          </a:p>
        </p:txBody>
      </p:sp>
    </p:spTree>
    <p:extLst>
      <p:ext uri="{BB962C8B-B14F-4D97-AF65-F5344CB8AC3E}">
        <p14:creationId xmlns:p14="http://schemas.microsoft.com/office/powerpoint/2010/main" val="397766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final layer is what we are interested in 10 neurons.  Each corresponding to &lt;next&gt;</a:t>
            </a:r>
          </a:p>
        </p:txBody>
      </p:sp>
      <p:sp>
        <p:nvSpPr>
          <p:cNvPr id="4" name="Slide Number Placeholder 3"/>
          <p:cNvSpPr>
            <a:spLocks noGrp="1"/>
          </p:cNvSpPr>
          <p:nvPr>
            <p:ph type="sldNum" sz="quarter" idx="5"/>
          </p:nvPr>
        </p:nvSpPr>
        <p:spPr/>
        <p:txBody>
          <a:bodyPr/>
          <a:lstStyle/>
          <a:p>
            <a:fld id="{CF182FC0-9CA3-4564-A02F-F26CF014B7EC}" type="slidenum">
              <a:rPr lang="en-US" smtClean="0"/>
              <a:t>16</a:t>
            </a:fld>
            <a:endParaRPr lang="en-US"/>
          </a:p>
        </p:txBody>
      </p:sp>
    </p:spTree>
    <p:extLst>
      <p:ext uri="{BB962C8B-B14F-4D97-AF65-F5344CB8AC3E}">
        <p14:creationId xmlns:p14="http://schemas.microsoft.com/office/powerpoint/2010/main" val="4230890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 value between 0 and 1. If the last neuron has a value 0.97, and all the other neurons have a value close to zero, it means that we have an accurate prediction</a:t>
            </a:r>
          </a:p>
        </p:txBody>
      </p:sp>
      <p:sp>
        <p:nvSpPr>
          <p:cNvPr id="4" name="Slide Number Placeholder 3"/>
          <p:cNvSpPr>
            <a:spLocks noGrp="1"/>
          </p:cNvSpPr>
          <p:nvPr>
            <p:ph type="sldNum" sz="quarter" idx="5"/>
          </p:nvPr>
        </p:nvSpPr>
        <p:spPr/>
        <p:txBody>
          <a:bodyPr/>
          <a:lstStyle/>
          <a:p>
            <a:fld id="{CF182FC0-9CA3-4564-A02F-F26CF014B7EC}" type="slidenum">
              <a:rPr lang="en-US" smtClean="0"/>
              <a:t>17</a:t>
            </a:fld>
            <a:endParaRPr lang="en-US"/>
          </a:p>
        </p:txBody>
      </p:sp>
    </p:spTree>
    <p:extLst>
      <p:ext uri="{BB962C8B-B14F-4D97-AF65-F5344CB8AC3E}">
        <p14:creationId xmlns:p14="http://schemas.microsoft.com/office/powerpoint/2010/main" val="2147040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Explain 16 was an arbitrary selection and this decision can be done differently also.</a:t>
            </a:r>
          </a:p>
          <a:p>
            <a:endParaRPr lang="en-US" dirty="0"/>
          </a:p>
          <a:p>
            <a:r>
              <a:rPr lang="en-US" dirty="0"/>
              <a:t>As the representation of the data is done mostly by the algorithm itself, It’s hard to explain the actual working. But</a:t>
            </a:r>
          </a:p>
          <a:p>
            <a:endParaRPr lang="en-US" dirty="0"/>
          </a:p>
          <a:p>
            <a:r>
              <a:rPr lang="en-US" dirty="0"/>
              <a:t>If I were to explain how the layers detected something, I would want the network to detect something like this.</a:t>
            </a:r>
          </a:p>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18</a:t>
            </a:fld>
            <a:endParaRPr lang="en-US"/>
          </a:p>
        </p:txBody>
      </p:sp>
    </p:spTree>
    <p:extLst>
      <p:ext uri="{BB962C8B-B14F-4D97-AF65-F5344CB8AC3E}">
        <p14:creationId xmlns:p14="http://schemas.microsoft.com/office/powerpoint/2010/main" val="31375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19</a:t>
            </a:fld>
            <a:endParaRPr lang="en-US"/>
          </a:p>
        </p:txBody>
      </p:sp>
    </p:spTree>
    <p:extLst>
      <p:ext uri="{BB962C8B-B14F-4D97-AF65-F5344CB8AC3E}">
        <p14:creationId xmlns:p14="http://schemas.microsoft.com/office/powerpoint/2010/main" val="3514832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21</a:t>
            </a:fld>
            <a:endParaRPr lang="en-US"/>
          </a:p>
        </p:txBody>
      </p:sp>
    </p:spTree>
    <p:extLst>
      <p:ext uri="{BB962C8B-B14F-4D97-AF65-F5344CB8AC3E}">
        <p14:creationId xmlns:p14="http://schemas.microsoft.com/office/powerpoint/2010/main" val="303211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detectors in the first layer.</a:t>
            </a:r>
          </a:p>
          <a:p>
            <a:r>
              <a:rPr lang="en-US" dirty="0"/>
              <a:t>How?</a:t>
            </a:r>
          </a:p>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22</a:t>
            </a:fld>
            <a:endParaRPr lang="en-US"/>
          </a:p>
        </p:txBody>
      </p:sp>
    </p:spTree>
    <p:extLst>
      <p:ext uri="{BB962C8B-B14F-4D97-AF65-F5344CB8AC3E}">
        <p14:creationId xmlns:p14="http://schemas.microsoft.com/office/powerpoint/2010/main" val="1097813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23</a:t>
            </a:fld>
            <a:endParaRPr lang="en-US"/>
          </a:p>
        </p:txBody>
      </p:sp>
    </p:spTree>
    <p:extLst>
      <p:ext uri="{BB962C8B-B14F-4D97-AF65-F5344CB8AC3E}">
        <p14:creationId xmlns:p14="http://schemas.microsoft.com/office/powerpoint/2010/main" val="3191279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58</a:t>
            </a:fld>
            <a:endParaRPr lang="en-US"/>
          </a:p>
        </p:txBody>
      </p:sp>
    </p:spTree>
    <p:extLst>
      <p:ext uri="{BB962C8B-B14F-4D97-AF65-F5344CB8AC3E}">
        <p14:creationId xmlns:p14="http://schemas.microsoft.com/office/powerpoint/2010/main" val="201656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4</a:t>
            </a:fld>
            <a:endParaRPr lang="en-US"/>
          </a:p>
        </p:txBody>
      </p:sp>
    </p:spTree>
    <p:extLst>
      <p:ext uri="{BB962C8B-B14F-4D97-AF65-F5344CB8AC3E}">
        <p14:creationId xmlns:p14="http://schemas.microsoft.com/office/powerpoint/2010/main" val="284558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to introduce the idea of gradient descent, which underlies not only how neural networks learn, but how a lot of other machine learning works as well </a:t>
            </a:r>
          </a:p>
          <a:p>
            <a:endParaRPr lang="en-US" dirty="0"/>
          </a:p>
          <a:p>
            <a:r>
              <a:rPr lang="en-US" dirty="0"/>
              <a:t>Then after that we're going to dig in a little more to how this particular network performs And what those hidden layers of neurons end up actually looking for </a:t>
            </a:r>
          </a:p>
          <a:p>
            <a:endParaRPr lang="en-US" dirty="0"/>
          </a:p>
          <a:p>
            <a:r>
              <a:rPr lang="en-US" dirty="0"/>
              <a:t>As a reminder our goal here is the classic example of handwritten digit recognition the hello world of neural networks these digits are rendered on a 28 by 28 pixel grid each pixel with some grayscale value between 0 &amp; 1 those are what determine the activations of 784 neurons in the input layer of the network and </a:t>
            </a:r>
          </a:p>
          <a:p>
            <a:r>
              <a:rPr lang="en-US" dirty="0"/>
              <a:t>Then the activation for each neuron in the following layers is based on a weighted sum of All the activations in the previous layer plus some special number called a bias then you compose that sum with some other function like the sigmoid </a:t>
            </a:r>
            <a:r>
              <a:rPr lang="en-US" dirty="0" err="1"/>
              <a:t>squishification</a:t>
            </a:r>
            <a:r>
              <a:rPr lang="en-US" dirty="0"/>
              <a:t> or a </a:t>
            </a:r>
            <a:r>
              <a:rPr lang="en-US" dirty="0" err="1"/>
              <a:t>ReLu</a:t>
            </a:r>
            <a:r>
              <a:rPr lang="en-US" dirty="0"/>
              <a:t> </a:t>
            </a:r>
          </a:p>
          <a:p>
            <a:endParaRPr lang="en-US" dirty="0"/>
          </a:p>
          <a:p>
            <a:r>
              <a:rPr lang="en-US" dirty="0"/>
              <a:t>In total given the somewhat arbitrary choice of two hidden layers here with 16 neurons each the network has about 13,000 weights and biases that we can adjust and it's these values that determine what exactly the network you know actually does Then what we mean when we say that this network classifies a given digit </a:t>
            </a:r>
          </a:p>
          <a:p>
            <a:r>
              <a:rPr lang="en-US" dirty="0"/>
              <a:t>Is that the brightest of those 10 neurons in the final layer corresponds to that digit And remember the motivation that we had in mind here for the layered structure was that maybe The second layer could pick up on the edges and the third layer might pick up on patterns like loops and lines And the last one could just piece together those patterns to recognize digits So here we learn how the network learns What we want is an algorithm where you can show this network a whole bunch of training data which comes in the form of a bunch of different images of handwritten digits along with labels for what they're supposed to be and </a:t>
            </a:r>
          </a:p>
          <a:p>
            <a:r>
              <a:rPr lang="en-US" dirty="0"/>
              <a:t>It'll adjust those 13000 weights and biases so as to improve its performance on the training data Hopefully this layered structure will mean that what it learns </a:t>
            </a:r>
          </a:p>
          <a:p>
            <a:r>
              <a:rPr lang="en-US" dirty="0"/>
              <a:t>generalizes to images beyond that training data And the way we test that is that after you train the network You show it more labeled theta that it's never seen before and you see how accurately it classifies those new images </a:t>
            </a:r>
          </a:p>
          <a:p>
            <a:endParaRPr lang="en-US" dirty="0"/>
          </a:p>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59</a:t>
            </a:fld>
            <a:endParaRPr lang="en-US"/>
          </a:p>
        </p:txBody>
      </p:sp>
    </p:spTree>
    <p:extLst>
      <p:ext uri="{BB962C8B-B14F-4D97-AF65-F5344CB8AC3E}">
        <p14:creationId xmlns:p14="http://schemas.microsoft.com/office/powerpoint/2010/main" val="1223886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60</a:t>
            </a:fld>
            <a:endParaRPr lang="en-US"/>
          </a:p>
        </p:txBody>
      </p:sp>
    </p:spTree>
    <p:extLst>
      <p:ext uri="{BB962C8B-B14F-4D97-AF65-F5344CB8AC3E}">
        <p14:creationId xmlns:p14="http://schemas.microsoft.com/office/powerpoint/2010/main" val="135198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are strengths of those connections</a:t>
            </a:r>
          </a:p>
          <a:p>
            <a:r>
              <a:rPr lang="en-US" dirty="0"/>
              <a:t>Bias is an indication whether the neuron is active or inactive</a:t>
            </a:r>
          </a:p>
        </p:txBody>
      </p:sp>
      <p:sp>
        <p:nvSpPr>
          <p:cNvPr id="4" name="Slide Number Placeholder 3"/>
          <p:cNvSpPr>
            <a:spLocks noGrp="1"/>
          </p:cNvSpPr>
          <p:nvPr>
            <p:ph type="sldNum" sz="quarter" idx="5"/>
          </p:nvPr>
        </p:nvSpPr>
        <p:spPr/>
        <p:txBody>
          <a:bodyPr/>
          <a:lstStyle/>
          <a:p>
            <a:fld id="{CF182FC0-9CA3-4564-A02F-F26CF014B7EC}" type="slidenum">
              <a:rPr lang="en-US" smtClean="0"/>
              <a:t>76</a:t>
            </a:fld>
            <a:endParaRPr lang="en-US"/>
          </a:p>
        </p:txBody>
      </p:sp>
    </p:spTree>
    <p:extLst>
      <p:ext uri="{BB962C8B-B14F-4D97-AF65-F5344CB8AC3E}">
        <p14:creationId xmlns:p14="http://schemas.microsoft.com/office/powerpoint/2010/main" val="329010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Needless to say, it is going to perform horribly</a:t>
            </a:r>
          </a:p>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77</a:t>
            </a:fld>
            <a:endParaRPr lang="en-US"/>
          </a:p>
        </p:txBody>
      </p:sp>
    </p:spTree>
    <p:extLst>
      <p:ext uri="{BB962C8B-B14F-4D97-AF65-F5344CB8AC3E}">
        <p14:creationId xmlns:p14="http://schemas.microsoft.com/office/powerpoint/2010/main" val="1588558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explain yet</a:t>
            </a:r>
          </a:p>
        </p:txBody>
      </p:sp>
      <p:sp>
        <p:nvSpPr>
          <p:cNvPr id="4" name="Slide Number Placeholder 3"/>
          <p:cNvSpPr>
            <a:spLocks noGrp="1"/>
          </p:cNvSpPr>
          <p:nvPr>
            <p:ph type="sldNum" sz="quarter" idx="5"/>
          </p:nvPr>
        </p:nvSpPr>
        <p:spPr/>
        <p:txBody>
          <a:bodyPr/>
          <a:lstStyle/>
          <a:p>
            <a:fld id="{9FD08E81-E628-4174-ABBB-246F3C10AC15}" type="slidenum">
              <a:rPr lang="en-US" smtClean="0"/>
              <a:t>82</a:t>
            </a:fld>
            <a:endParaRPr lang="en-US"/>
          </a:p>
        </p:txBody>
      </p:sp>
    </p:spTree>
    <p:extLst>
      <p:ext uri="{BB962C8B-B14F-4D97-AF65-F5344CB8AC3E}">
        <p14:creationId xmlns:p14="http://schemas.microsoft.com/office/powerpoint/2010/main" val="3482610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a:t>
            </a:r>
          </a:p>
        </p:txBody>
      </p:sp>
      <p:sp>
        <p:nvSpPr>
          <p:cNvPr id="4" name="Slide Number Placeholder 3"/>
          <p:cNvSpPr>
            <a:spLocks noGrp="1"/>
          </p:cNvSpPr>
          <p:nvPr>
            <p:ph type="sldNum" sz="quarter" idx="5"/>
          </p:nvPr>
        </p:nvSpPr>
        <p:spPr/>
        <p:txBody>
          <a:bodyPr/>
          <a:lstStyle/>
          <a:p>
            <a:fld id="{CF182FC0-9CA3-4564-A02F-F26CF014B7EC}" type="slidenum">
              <a:rPr lang="en-US" smtClean="0"/>
              <a:t>98</a:t>
            </a:fld>
            <a:endParaRPr lang="en-US"/>
          </a:p>
        </p:txBody>
      </p:sp>
    </p:spTree>
    <p:extLst>
      <p:ext uri="{BB962C8B-B14F-4D97-AF65-F5344CB8AC3E}">
        <p14:creationId xmlns:p14="http://schemas.microsoft.com/office/powerpoint/2010/main" val="1701052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Explain</a:t>
            </a:r>
          </a:p>
        </p:txBody>
      </p:sp>
      <p:sp>
        <p:nvSpPr>
          <p:cNvPr id="4" name="Slide Number Placeholder 3"/>
          <p:cNvSpPr>
            <a:spLocks noGrp="1"/>
          </p:cNvSpPr>
          <p:nvPr>
            <p:ph type="sldNum" sz="quarter" idx="5"/>
          </p:nvPr>
        </p:nvSpPr>
        <p:spPr/>
        <p:txBody>
          <a:bodyPr/>
          <a:lstStyle/>
          <a:p>
            <a:fld id="{CF182FC0-9CA3-4564-A02F-F26CF014B7EC}" type="slidenum">
              <a:rPr lang="en-US" smtClean="0"/>
              <a:t>99</a:t>
            </a:fld>
            <a:endParaRPr lang="en-US"/>
          </a:p>
        </p:txBody>
      </p:sp>
    </p:spTree>
    <p:extLst>
      <p:ext uri="{BB962C8B-B14F-4D97-AF65-F5344CB8AC3E}">
        <p14:creationId xmlns:p14="http://schemas.microsoft.com/office/powerpoint/2010/main" val="264722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Explain</a:t>
            </a:r>
          </a:p>
        </p:txBody>
      </p:sp>
      <p:sp>
        <p:nvSpPr>
          <p:cNvPr id="4" name="Slide Number Placeholder 3"/>
          <p:cNvSpPr>
            <a:spLocks noGrp="1"/>
          </p:cNvSpPr>
          <p:nvPr>
            <p:ph type="sldNum" sz="quarter" idx="5"/>
          </p:nvPr>
        </p:nvSpPr>
        <p:spPr/>
        <p:txBody>
          <a:bodyPr/>
          <a:lstStyle/>
          <a:p>
            <a:fld id="{CF182FC0-9CA3-4564-A02F-F26CF014B7EC}" type="slidenum">
              <a:rPr lang="en-US" smtClean="0"/>
              <a:t>100</a:t>
            </a:fld>
            <a:endParaRPr lang="en-US"/>
          </a:p>
        </p:txBody>
      </p:sp>
    </p:spTree>
    <p:extLst>
      <p:ext uri="{BB962C8B-B14F-4D97-AF65-F5344CB8AC3E}">
        <p14:creationId xmlns:p14="http://schemas.microsoft.com/office/powerpoint/2010/main" val="3678096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125</a:t>
            </a:fld>
            <a:endParaRPr lang="en-US"/>
          </a:p>
        </p:txBody>
      </p:sp>
    </p:spTree>
    <p:extLst>
      <p:ext uri="{BB962C8B-B14F-4D97-AF65-F5344CB8AC3E}">
        <p14:creationId xmlns:p14="http://schemas.microsoft.com/office/powerpoint/2010/main" val="2448555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our input</a:t>
            </a:r>
          </a:p>
        </p:txBody>
      </p:sp>
      <p:sp>
        <p:nvSpPr>
          <p:cNvPr id="4" name="Slide Number Placeholder 3"/>
          <p:cNvSpPr>
            <a:spLocks noGrp="1"/>
          </p:cNvSpPr>
          <p:nvPr>
            <p:ph type="sldNum" sz="quarter" idx="5"/>
          </p:nvPr>
        </p:nvSpPr>
        <p:spPr/>
        <p:txBody>
          <a:bodyPr/>
          <a:lstStyle/>
          <a:p>
            <a:fld id="{CF182FC0-9CA3-4564-A02F-F26CF014B7EC}" type="slidenum">
              <a:rPr lang="en-US" smtClean="0"/>
              <a:t>126</a:t>
            </a:fld>
            <a:endParaRPr lang="en-US"/>
          </a:p>
        </p:txBody>
      </p:sp>
    </p:spTree>
    <p:extLst>
      <p:ext uri="{BB962C8B-B14F-4D97-AF65-F5344CB8AC3E}">
        <p14:creationId xmlns:p14="http://schemas.microsoft.com/office/powerpoint/2010/main" val="415021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5</a:t>
            </a:fld>
            <a:endParaRPr lang="en-US"/>
          </a:p>
        </p:txBody>
      </p:sp>
    </p:spTree>
    <p:extLst>
      <p:ext uri="{BB962C8B-B14F-4D97-AF65-F5344CB8AC3E}">
        <p14:creationId xmlns:p14="http://schemas.microsoft.com/office/powerpoint/2010/main" val="4031446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board to draw the 13002 column vector and show them how the gradient calculation is done.</a:t>
            </a:r>
          </a:p>
        </p:txBody>
      </p:sp>
      <p:sp>
        <p:nvSpPr>
          <p:cNvPr id="4" name="Slide Number Placeholder 3"/>
          <p:cNvSpPr>
            <a:spLocks noGrp="1"/>
          </p:cNvSpPr>
          <p:nvPr>
            <p:ph type="sldNum" sz="quarter" idx="5"/>
          </p:nvPr>
        </p:nvSpPr>
        <p:spPr/>
        <p:txBody>
          <a:bodyPr/>
          <a:lstStyle/>
          <a:p>
            <a:fld id="{CF182FC0-9CA3-4564-A02F-F26CF014B7EC}" type="slidenum">
              <a:rPr lang="en-US" smtClean="0"/>
              <a:t>129</a:t>
            </a:fld>
            <a:endParaRPr lang="en-US"/>
          </a:p>
        </p:txBody>
      </p:sp>
    </p:spTree>
    <p:extLst>
      <p:ext uri="{BB962C8B-B14F-4D97-AF65-F5344CB8AC3E}">
        <p14:creationId xmlns:p14="http://schemas.microsoft.com/office/powerpoint/2010/main" val="1651757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smooth function to calculate gradient</a:t>
            </a:r>
          </a:p>
        </p:txBody>
      </p:sp>
      <p:sp>
        <p:nvSpPr>
          <p:cNvPr id="4" name="Slide Number Placeholder 3"/>
          <p:cNvSpPr>
            <a:spLocks noGrp="1"/>
          </p:cNvSpPr>
          <p:nvPr>
            <p:ph type="sldNum" sz="quarter" idx="5"/>
          </p:nvPr>
        </p:nvSpPr>
        <p:spPr/>
        <p:txBody>
          <a:bodyPr/>
          <a:lstStyle/>
          <a:p>
            <a:fld id="{CF182FC0-9CA3-4564-A02F-F26CF014B7EC}" type="slidenum">
              <a:rPr lang="en-US" smtClean="0"/>
              <a:t>130</a:t>
            </a:fld>
            <a:endParaRPr lang="en-US"/>
          </a:p>
        </p:txBody>
      </p:sp>
    </p:spTree>
    <p:extLst>
      <p:ext uri="{BB962C8B-B14F-4D97-AF65-F5344CB8AC3E}">
        <p14:creationId xmlns:p14="http://schemas.microsoft.com/office/powerpoint/2010/main" val="501434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neurons have continuous values instead binary on or off</a:t>
            </a:r>
          </a:p>
        </p:txBody>
      </p:sp>
      <p:sp>
        <p:nvSpPr>
          <p:cNvPr id="4" name="Slide Number Placeholder 3"/>
          <p:cNvSpPr>
            <a:spLocks noGrp="1"/>
          </p:cNvSpPr>
          <p:nvPr>
            <p:ph type="sldNum" sz="quarter" idx="5"/>
          </p:nvPr>
        </p:nvSpPr>
        <p:spPr/>
        <p:txBody>
          <a:bodyPr/>
          <a:lstStyle/>
          <a:p>
            <a:fld id="{CF182FC0-9CA3-4564-A02F-F26CF014B7EC}" type="slidenum">
              <a:rPr lang="en-US" smtClean="0"/>
              <a:t>131</a:t>
            </a:fld>
            <a:endParaRPr lang="en-US"/>
          </a:p>
        </p:txBody>
      </p:sp>
    </p:spTree>
    <p:extLst>
      <p:ext uri="{BB962C8B-B14F-4D97-AF65-F5344CB8AC3E}">
        <p14:creationId xmlns:p14="http://schemas.microsoft.com/office/powerpoint/2010/main" val="1955427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of repeatedly nudging the gradients is called gradient descent. Local Minimum of cost function.</a:t>
            </a:r>
          </a:p>
          <a:p>
            <a:r>
              <a:rPr lang="en-US" dirty="0"/>
              <a:t>This a 2 dimensional space, </a:t>
            </a:r>
            <a:r>
              <a:rPr lang="en-US" dirty="0" err="1"/>
              <a:t>cuz</a:t>
            </a:r>
            <a:r>
              <a:rPr lang="en-US" dirty="0"/>
              <a:t> a 13002 dimensional space is hard to imagine.</a:t>
            </a:r>
          </a:p>
        </p:txBody>
      </p:sp>
      <p:sp>
        <p:nvSpPr>
          <p:cNvPr id="4" name="Slide Number Placeholder 3"/>
          <p:cNvSpPr>
            <a:spLocks noGrp="1"/>
          </p:cNvSpPr>
          <p:nvPr>
            <p:ph type="sldNum" sz="quarter" idx="5"/>
          </p:nvPr>
        </p:nvSpPr>
        <p:spPr/>
        <p:txBody>
          <a:bodyPr/>
          <a:lstStyle/>
          <a:p>
            <a:fld id="{CF182FC0-9CA3-4564-A02F-F26CF014B7EC}" type="slidenum">
              <a:rPr lang="en-US" smtClean="0"/>
              <a:t>132</a:t>
            </a:fld>
            <a:endParaRPr lang="en-US"/>
          </a:p>
        </p:txBody>
      </p:sp>
    </p:spTree>
    <p:extLst>
      <p:ext uri="{BB962C8B-B14F-4D97-AF65-F5344CB8AC3E}">
        <p14:creationId xmlns:p14="http://schemas.microsoft.com/office/powerpoint/2010/main" val="2842596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gradient </a:t>
            </a:r>
            <a:r>
              <a:rPr lang="en-US" dirty="0" err="1"/>
              <a:t>giv</a:t>
            </a:r>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133</a:t>
            </a:fld>
            <a:endParaRPr lang="en-US"/>
          </a:p>
        </p:txBody>
      </p:sp>
    </p:spTree>
    <p:extLst>
      <p:ext uri="{BB962C8B-B14F-4D97-AF65-F5344CB8AC3E}">
        <p14:creationId xmlns:p14="http://schemas.microsoft.com/office/powerpoint/2010/main" val="190926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Bang for your buck</a:t>
            </a:r>
          </a:p>
          <a:p>
            <a:endParaRPr lang="en-US" dirty="0"/>
          </a:p>
          <a:p>
            <a:r>
              <a:rPr lang="en-US" dirty="0"/>
              <a:t>C(</a:t>
            </a:r>
            <a:r>
              <a:rPr lang="en-US" dirty="0" err="1"/>
              <a:t>x,y</a:t>
            </a:r>
            <a:r>
              <a:rPr lang="en-US" dirty="0"/>
              <a:t>) = 3/2 x^2 + ½ y^2 </a:t>
            </a:r>
          </a:p>
        </p:txBody>
      </p:sp>
      <p:sp>
        <p:nvSpPr>
          <p:cNvPr id="4" name="Slide Number Placeholder 3"/>
          <p:cNvSpPr>
            <a:spLocks noGrp="1"/>
          </p:cNvSpPr>
          <p:nvPr>
            <p:ph type="sldNum" sz="quarter" idx="5"/>
          </p:nvPr>
        </p:nvSpPr>
        <p:spPr/>
        <p:txBody>
          <a:bodyPr/>
          <a:lstStyle/>
          <a:p>
            <a:fld id="{CF182FC0-9CA3-4564-A02F-F26CF014B7EC}" type="slidenum">
              <a:rPr lang="en-US" smtClean="0"/>
              <a:t>137</a:t>
            </a:fld>
            <a:endParaRPr lang="en-US"/>
          </a:p>
        </p:txBody>
      </p:sp>
    </p:spTree>
    <p:extLst>
      <p:ext uri="{BB962C8B-B14F-4D97-AF65-F5344CB8AC3E}">
        <p14:creationId xmlns:p14="http://schemas.microsoft.com/office/powerpoint/2010/main" val="1126159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142</a:t>
            </a:fld>
            <a:endParaRPr lang="en-US"/>
          </a:p>
        </p:txBody>
      </p:sp>
    </p:spTree>
    <p:extLst>
      <p:ext uri="{BB962C8B-B14F-4D97-AF65-F5344CB8AC3E}">
        <p14:creationId xmlns:p14="http://schemas.microsoft.com/office/powerpoint/2010/main" val="2625852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143</a:t>
            </a:fld>
            <a:endParaRPr lang="en-US"/>
          </a:p>
        </p:txBody>
      </p:sp>
    </p:spTree>
    <p:extLst>
      <p:ext uri="{BB962C8B-B14F-4D97-AF65-F5344CB8AC3E}">
        <p14:creationId xmlns:p14="http://schemas.microsoft.com/office/powerpoint/2010/main" val="600899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151</a:t>
            </a:fld>
            <a:endParaRPr lang="en-US"/>
          </a:p>
        </p:txBody>
      </p:sp>
    </p:spTree>
    <p:extLst>
      <p:ext uri="{BB962C8B-B14F-4D97-AF65-F5344CB8AC3E}">
        <p14:creationId xmlns:p14="http://schemas.microsoft.com/office/powerpoint/2010/main" val="1708429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180</a:t>
            </a:fld>
            <a:endParaRPr lang="en-US"/>
          </a:p>
        </p:txBody>
      </p:sp>
    </p:spTree>
    <p:extLst>
      <p:ext uri="{BB962C8B-B14F-4D97-AF65-F5344CB8AC3E}">
        <p14:creationId xmlns:p14="http://schemas.microsoft.com/office/powerpoint/2010/main" val="61037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Explain about the pixel grid</a:t>
            </a:r>
          </a:p>
          <a:p>
            <a:r>
              <a:rPr lang="en-US" dirty="0"/>
              <a:t>Intensity of pixels is responsible for creating this image</a:t>
            </a:r>
          </a:p>
          <a:p>
            <a:r>
              <a:rPr lang="en-US" dirty="0"/>
              <a:t>All images have the same pixel height and width – In different combinations</a:t>
            </a:r>
          </a:p>
        </p:txBody>
      </p:sp>
      <p:sp>
        <p:nvSpPr>
          <p:cNvPr id="4" name="Slide Number Placeholder 3"/>
          <p:cNvSpPr>
            <a:spLocks noGrp="1"/>
          </p:cNvSpPr>
          <p:nvPr>
            <p:ph type="sldNum" sz="quarter" idx="5"/>
          </p:nvPr>
        </p:nvSpPr>
        <p:spPr/>
        <p:txBody>
          <a:bodyPr/>
          <a:lstStyle/>
          <a:p>
            <a:fld id="{CF182FC0-9CA3-4564-A02F-F26CF014B7EC}" type="slidenum">
              <a:rPr lang="en-US" smtClean="0"/>
              <a:t>8</a:t>
            </a:fld>
            <a:endParaRPr lang="en-US"/>
          </a:p>
        </p:txBody>
      </p:sp>
    </p:spTree>
    <p:extLst>
      <p:ext uri="{BB962C8B-B14F-4D97-AF65-F5344CB8AC3E}">
        <p14:creationId xmlns:p14="http://schemas.microsoft.com/office/powerpoint/2010/main" val="3147706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82FC0-9CA3-4564-A02F-F26CF014B7EC}" type="slidenum">
              <a:rPr lang="en-US" smtClean="0"/>
              <a:t>184</a:t>
            </a:fld>
            <a:endParaRPr lang="en-US"/>
          </a:p>
        </p:txBody>
      </p:sp>
    </p:spTree>
    <p:extLst>
      <p:ext uri="{BB962C8B-B14F-4D97-AF65-F5344CB8AC3E}">
        <p14:creationId xmlns:p14="http://schemas.microsoft.com/office/powerpoint/2010/main" val="2172600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Brightness of each pixel is a value between 0 – 1, 1 Being the brightest</a:t>
            </a:r>
          </a:p>
          <a:p>
            <a:r>
              <a:rPr lang="en-US" dirty="0"/>
              <a:t>Different brightness combinations of these 784 pixels will be responsible for a number in the 28 * 28 grid.</a:t>
            </a:r>
          </a:p>
        </p:txBody>
      </p:sp>
      <p:sp>
        <p:nvSpPr>
          <p:cNvPr id="4" name="Slide Number Placeholder 3"/>
          <p:cNvSpPr>
            <a:spLocks noGrp="1"/>
          </p:cNvSpPr>
          <p:nvPr>
            <p:ph type="sldNum" sz="quarter" idx="5"/>
          </p:nvPr>
        </p:nvSpPr>
        <p:spPr/>
        <p:txBody>
          <a:bodyPr/>
          <a:lstStyle/>
          <a:p>
            <a:fld id="{CF182FC0-9CA3-4564-A02F-F26CF014B7EC}" type="slidenum">
              <a:rPr lang="en-US" smtClean="0"/>
              <a:t>9</a:t>
            </a:fld>
            <a:endParaRPr lang="en-US"/>
          </a:p>
        </p:txBody>
      </p:sp>
    </p:spTree>
    <p:extLst>
      <p:ext uri="{BB962C8B-B14F-4D97-AF65-F5344CB8AC3E}">
        <p14:creationId xmlns:p14="http://schemas.microsoft.com/office/powerpoint/2010/main" val="3922705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MLP is a plain vanilla neural network – 28*28 = 784 pixels are flattened out here as a single column matrix</a:t>
            </a:r>
          </a:p>
          <a:p>
            <a:r>
              <a:rPr lang="en-US" dirty="0"/>
              <a:t>Don’t explain about the layers</a:t>
            </a:r>
          </a:p>
        </p:txBody>
      </p:sp>
      <p:sp>
        <p:nvSpPr>
          <p:cNvPr id="4" name="Slide Number Placeholder 3"/>
          <p:cNvSpPr>
            <a:spLocks noGrp="1"/>
          </p:cNvSpPr>
          <p:nvPr>
            <p:ph type="sldNum" sz="quarter" idx="5"/>
          </p:nvPr>
        </p:nvSpPr>
        <p:spPr/>
        <p:txBody>
          <a:bodyPr/>
          <a:lstStyle/>
          <a:p>
            <a:fld id="{CF182FC0-9CA3-4564-A02F-F26CF014B7EC}" type="slidenum">
              <a:rPr lang="en-US" smtClean="0"/>
              <a:t>10</a:t>
            </a:fld>
            <a:endParaRPr lang="en-US"/>
          </a:p>
        </p:txBody>
      </p:sp>
    </p:spTree>
    <p:extLst>
      <p:ext uri="{BB962C8B-B14F-4D97-AF65-F5344CB8AC3E}">
        <p14:creationId xmlns:p14="http://schemas.microsoft.com/office/powerpoint/2010/main" val="3116349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Skip</a:t>
            </a:r>
          </a:p>
        </p:txBody>
      </p:sp>
      <p:sp>
        <p:nvSpPr>
          <p:cNvPr id="4" name="Slide Number Placeholder 3"/>
          <p:cNvSpPr>
            <a:spLocks noGrp="1"/>
          </p:cNvSpPr>
          <p:nvPr>
            <p:ph type="sldNum" sz="quarter" idx="5"/>
          </p:nvPr>
        </p:nvSpPr>
        <p:spPr/>
        <p:txBody>
          <a:bodyPr/>
          <a:lstStyle/>
          <a:p>
            <a:fld id="{CF182FC0-9CA3-4564-A02F-F26CF014B7EC}" type="slidenum">
              <a:rPr lang="en-US" smtClean="0"/>
              <a:t>11</a:t>
            </a:fld>
            <a:endParaRPr lang="en-US"/>
          </a:p>
        </p:txBody>
      </p:sp>
    </p:spTree>
    <p:extLst>
      <p:ext uri="{BB962C8B-B14F-4D97-AF65-F5344CB8AC3E}">
        <p14:creationId xmlns:p14="http://schemas.microsoft.com/office/powerpoint/2010/main" val="1626620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the time being</a:t>
            </a:r>
          </a:p>
        </p:txBody>
      </p:sp>
      <p:sp>
        <p:nvSpPr>
          <p:cNvPr id="4" name="Slide Number Placeholder 3"/>
          <p:cNvSpPr>
            <a:spLocks noGrp="1"/>
          </p:cNvSpPr>
          <p:nvPr>
            <p:ph type="sldNum" sz="quarter" idx="5"/>
          </p:nvPr>
        </p:nvSpPr>
        <p:spPr/>
        <p:txBody>
          <a:bodyPr/>
          <a:lstStyle/>
          <a:p>
            <a:fld id="{CF182FC0-9CA3-4564-A02F-F26CF014B7EC}" type="slidenum">
              <a:rPr lang="en-US" smtClean="0"/>
              <a:t>12</a:t>
            </a:fld>
            <a:endParaRPr lang="en-US"/>
          </a:p>
        </p:txBody>
      </p:sp>
    </p:spTree>
    <p:extLst>
      <p:ext uri="{BB962C8B-B14F-4D97-AF65-F5344CB8AC3E}">
        <p14:creationId xmlns:p14="http://schemas.microsoft.com/office/powerpoint/2010/main" val="304135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Now, every single pixels in this 28 grid system is a neuron holding a value, Skip</a:t>
            </a:r>
          </a:p>
        </p:txBody>
      </p:sp>
      <p:sp>
        <p:nvSpPr>
          <p:cNvPr id="4" name="Slide Number Placeholder 3"/>
          <p:cNvSpPr>
            <a:spLocks noGrp="1"/>
          </p:cNvSpPr>
          <p:nvPr>
            <p:ph type="sldNum" sz="quarter" idx="5"/>
          </p:nvPr>
        </p:nvSpPr>
        <p:spPr/>
        <p:txBody>
          <a:bodyPr/>
          <a:lstStyle/>
          <a:p>
            <a:fld id="{CF182FC0-9CA3-4564-A02F-F26CF014B7EC}" type="slidenum">
              <a:rPr lang="en-US" smtClean="0"/>
              <a:t>13</a:t>
            </a:fld>
            <a:endParaRPr lang="en-US"/>
          </a:p>
        </p:txBody>
      </p:sp>
    </p:spTree>
    <p:extLst>
      <p:ext uri="{BB962C8B-B14F-4D97-AF65-F5344CB8AC3E}">
        <p14:creationId xmlns:p14="http://schemas.microsoft.com/office/powerpoint/2010/main" val="3939949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141261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247266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2901831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3985720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1884934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2487858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72DE69-028C-4765-B782-36CF15A1E967}" type="datetimeFigureOut">
              <a:rPr lang="en-US" smtClean="0"/>
              <a:t>12/18/2018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886590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72DE69-028C-4765-B782-36CF15A1E967}" type="datetimeFigureOut">
              <a:rPr lang="en-US" smtClean="0"/>
              <a:t>12/18/2018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1913483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72DE69-028C-4765-B782-36CF15A1E967}" type="datetimeFigureOut">
              <a:rPr lang="en-US" smtClean="0"/>
              <a:t>12/18/2018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2246613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72DE69-028C-4765-B782-36CF15A1E967}" type="datetimeFigureOut">
              <a:rPr lang="en-US" smtClean="0"/>
              <a:t>12/18/2018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2840362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72DE69-028C-4765-B782-36CF15A1E967}" type="datetimeFigureOut">
              <a:rPr lang="en-US" smtClean="0"/>
              <a:t>12/18/2018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1182523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3644915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72DE69-028C-4765-B782-36CF15A1E967}" type="datetimeFigureOut">
              <a:rPr lang="en-US" smtClean="0"/>
              <a:t>12/18/2018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2152048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422717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2177101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72DE69-028C-4765-B782-36CF15A1E967}"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384244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72DE69-028C-4765-B782-36CF15A1E967}" type="datetimeFigureOut">
              <a:rPr lang="en-US" smtClean="0"/>
              <a:t>12/18/2018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963927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72DE69-028C-4765-B782-36CF15A1E967}" type="datetimeFigureOut">
              <a:rPr lang="en-US" smtClean="0"/>
              <a:t>12/18/2018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380043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72DE69-028C-4765-B782-36CF15A1E967}" type="datetimeFigureOut">
              <a:rPr lang="en-US" smtClean="0"/>
              <a:t>12/18/2018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3706406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72DE69-028C-4765-B782-36CF15A1E967}" type="datetimeFigureOut">
              <a:rPr lang="en-US" smtClean="0"/>
              <a:t>12/18/2018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57433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72DE69-028C-4765-B782-36CF15A1E967}" type="datetimeFigureOut">
              <a:rPr lang="en-US" smtClean="0"/>
              <a:t>12/18/2018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425615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72DE69-028C-4765-B782-36CF15A1E967}" type="datetimeFigureOut">
              <a:rPr lang="en-US" smtClean="0"/>
              <a:t>12/18/2018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355849-24BE-4EF1-B1C4-7ECBF11A0AF3}" type="slidenum">
              <a:rPr lang="en-US" smtClean="0"/>
              <a:t>‹#›</a:t>
            </a:fld>
            <a:endParaRPr lang="en-US"/>
          </a:p>
        </p:txBody>
      </p:sp>
    </p:spTree>
    <p:extLst>
      <p:ext uri="{BB962C8B-B14F-4D97-AF65-F5344CB8AC3E}">
        <p14:creationId xmlns:p14="http://schemas.microsoft.com/office/powerpoint/2010/main" val="2612991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72DE69-028C-4765-B782-36CF15A1E967}" type="datetimeFigureOut">
              <a:rPr lang="en-US" smtClean="0"/>
              <a:t>12/18/2018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55849-24BE-4EF1-B1C4-7ECBF11A0AF3}" type="slidenum">
              <a:rPr lang="en-US" smtClean="0"/>
              <a:t>‹#›</a:t>
            </a:fld>
            <a:endParaRPr lang="en-US"/>
          </a:p>
        </p:txBody>
      </p:sp>
    </p:spTree>
    <p:extLst>
      <p:ext uri="{BB962C8B-B14F-4D97-AF65-F5344CB8AC3E}">
        <p14:creationId xmlns:p14="http://schemas.microsoft.com/office/powerpoint/2010/main" val="255506728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72DE69-028C-4765-B782-36CF15A1E967}" type="datetimeFigureOut">
              <a:rPr lang="en-US" smtClean="0"/>
              <a:t>12/18/2018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55849-24BE-4EF1-B1C4-7ECBF11A0AF3}" type="slidenum">
              <a:rPr lang="en-US" smtClean="0"/>
              <a:t>‹#›</a:t>
            </a:fld>
            <a:endParaRPr lang="en-US"/>
          </a:p>
        </p:txBody>
      </p:sp>
    </p:spTree>
    <p:extLst>
      <p:ext uri="{BB962C8B-B14F-4D97-AF65-F5344CB8AC3E}">
        <p14:creationId xmlns:p14="http://schemas.microsoft.com/office/powerpoint/2010/main" val="123079550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gif"/><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1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6.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hyperlink" Target="https://github.com/tensorflow/tensorflow/blob/master/tensorflow/core/ops/array_ops.cc#L1312" TargetMode="External"/><Relationship Id="rId2" Type="http://schemas.openxmlformats.org/officeDocument/2006/relationships/image" Target="../media/image181.png"/><Relationship Id="rId1" Type="http://schemas.openxmlformats.org/officeDocument/2006/relationships/slideLayout" Target="../slideLayouts/slideLayout13.xml"/><Relationship Id="rId4" Type="http://schemas.openxmlformats.org/officeDocument/2006/relationships/image" Target="../media/image182.png"/></Relationships>
</file>

<file path=ppt/slides/_rels/slide1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F1ED-4C39-4A86-A575-E39B615E11F2}"/>
              </a:ext>
            </a:extLst>
          </p:cNvPr>
          <p:cNvSpPr>
            <a:spLocks noGrp="1"/>
          </p:cNvSpPr>
          <p:nvPr>
            <p:ph type="ctrTitle"/>
          </p:nvPr>
        </p:nvSpPr>
        <p:spPr/>
        <p:txBody>
          <a:bodyPr/>
          <a:lstStyle/>
          <a:p>
            <a:r>
              <a:rPr lang="en-US" dirty="0">
                <a:latin typeface="Product Sans" panose="020B0403030502040203" pitchFamily="34" charset="0"/>
              </a:rPr>
              <a:t>Deep Learning</a:t>
            </a:r>
          </a:p>
        </p:txBody>
      </p:sp>
      <p:sp>
        <p:nvSpPr>
          <p:cNvPr id="3" name="Subtitle 2">
            <a:extLst>
              <a:ext uri="{FF2B5EF4-FFF2-40B4-BE49-F238E27FC236}">
                <a16:creationId xmlns:a16="http://schemas.microsoft.com/office/drawing/2014/main" id="{8701C0BA-C255-444F-91D5-7369AEFF7D59}"/>
              </a:ext>
            </a:extLst>
          </p:cNvPr>
          <p:cNvSpPr>
            <a:spLocks noGrp="1"/>
          </p:cNvSpPr>
          <p:nvPr>
            <p:ph type="subTitle" idx="1"/>
          </p:nvPr>
        </p:nvSpPr>
        <p:spPr>
          <a:xfrm>
            <a:off x="1435231" y="3607520"/>
            <a:ext cx="6273539" cy="402996"/>
          </a:xfrm>
        </p:spPr>
        <p:style>
          <a:lnRef idx="2">
            <a:schemeClr val="dk1">
              <a:shade val="50000"/>
            </a:schemeClr>
          </a:lnRef>
          <a:fillRef idx="1">
            <a:schemeClr val="dk1"/>
          </a:fillRef>
          <a:effectRef idx="0">
            <a:schemeClr val="dk1"/>
          </a:effectRef>
          <a:fontRef idx="minor">
            <a:schemeClr val="lt1"/>
          </a:fontRef>
        </p:style>
        <p:txBody>
          <a:bodyPr anchor="ctr">
            <a:normAutofit fontScale="70000" lnSpcReduction="20000"/>
          </a:bodyPr>
          <a:lstStyle/>
          <a:p>
            <a:r>
              <a:rPr lang="en-US" dirty="0">
                <a:solidFill>
                  <a:schemeClr val="tx1"/>
                </a:solidFill>
                <a:latin typeface="Product Sans" panose="020B0403030502040203" pitchFamily="34" charset="0"/>
              </a:rPr>
              <a:t>The Past, The Present and The Future of Artificial Intelligence</a:t>
            </a:r>
          </a:p>
        </p:txBody>
      </p:sp>
    </p:spTree>
    <p:extLst>
      <p:ext uri="{BB962C8B-B14F-4D97-AF65-F5344CB8AC3E}">
        <p14:creationId xmlns:p14="http://schemas.microsoft.com/office/powerpoint/2010/main" val="1847368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C3DC8-4CD9-487F-84CA-906C062E9EAC}"/>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9013420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74">
            <a:extLst>
              <a:ext uri="{FF2B5EF4-FFF2-40B4-BE49-F238E27FC236}">
                <a16:creationId xmlns:a16="http://schemas.microsoft.com/office/drawing/2014/main" id="{723C00F4-57E8-4E56-863C-6F6BBD1BCFD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451364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99">
            <a:extLst>
              <a:ext uri="{FF2B5EF4-FFF2-40B4-BE49-F238E27FC236}">
                <a16:creationId xmlns:a16="http://schemas.microsoft.com/office/drawing/2014/main" id="{CA33D26A-1E45-4F3C-8119-87B7DBB10AB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693294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00">
            <a:extLst>
              <a:ext uri="{FF2B5EF4-FFF2-40B4-BE49-F238E27FC236}">
                <a16:creationId xmlns:a16="http://schemas.microsoft.com/office/drawing/2014/main" id="{B822E74A-CDCA-44D9-94F7-0CFEB78C369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0706524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0">
            <a:extLst>
              <a:ext uri="{FF2B5EF4-FFF2-40B4-BE49-F238E27FC236}">
                <a16:creationId xmlns:a16="http://schemas.microsoft.com/office/drawing/2014/main" id="{963DC5A3-9B68-4B7E-B566-8879B7B137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074013337"/>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1">
            <a:extLst>
              <a:ext uri="{FF2B5EF4-FFF2-40B4-BE49-F238E27FC236}">
                <a16:creationId xmlns:a16="http://schemas.microsoft.com/office/drawing/2014/main" id="{2610B3DB-3A38-43CD-BCEE-C506C16FBC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189528165"/>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2">
            <a:extLst>
              <a:ext uri="{FF2B5EF4-FFF2-40B4-BE49-F238E27FC236}">
                <a16:creationId xmlns:a16="http://schemas.microsoft.com/office/drawing/2014/main" id="{2DB46B71-CB7E-4115-BD0A-86913C776C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604792704"/>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3">
            <a:extLst>
              <a:ext uri="{FF2B5EF4-FFF2-40B4-BE49-F238E27FC236}">
                <a16:creationId xmlns:a16="http://schemas.microsoft.com/office/drawing/2014/main" id="{F3D307EE-264F-4F67-B8F6-CF7EE9D413B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462344855"/>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4">
            <a:extLst>
              <a:ext uri="{FF2B5EF4-FFF2-40B4-BE49-F238E27FC236}">
                <a16:creationId xmlns:a16="http://schemas.microsoft.com/office/drawing/2014/main" id="{48B07DE1-3989-4296-B570-C965CD8F5F5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167034966"/>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5">
            <a:extLst>
              <a:ext uri="{FF2B5EF4-FFF2-40B4-BE49-F238E27FC236}">
                <a16:creationId xmlns:a16="http://schemas.microsoft.com/office/drawing/2014/main" id="{BE6B46F9-01F5-4217-9E81-A2DC80175B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27166912"/>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6">
            <a:extLst>
              <a:ext uri="{FF2B5EF4-FFF2-40B4-BE49-F238E27FC236}">
                <a16:creationId xmlns:a16="http://schemas.microsoft.com/office/drawing/2014/main" id="{A39A0807-FFE0-4198-8B8C-A8B00173F6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187683527"/>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17">
            <a:extLst>
              <a:ext uri="{FF2B5EF4-FFF2-40B4-BE49-F238E27FC236}">
                <a16:creationId xmlns:a16="http://schemas.microsoft.com/office/drawing/2014/main" id="{FAC1379D-8EC9-4A84-B0B6-A22EBB69A2C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5430186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7">
            <a:extLst>
              <a:ext uri="{FF2B5EF4-FFF2-40B4-BE49-F238E27FC236}">
                <a16:creationId xmlns:a16="http://schemas.microsoft.com/office/drawing/2014/main" id="{BB002F97-0853-49E9-AFD7-7EEF6EA3D7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64662408"/>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8">
            <a:extLst>
              <a:ext uri="{FF2B5EF4-FFF2-40B4-BE49-F238E27FC236}">
                <a16:creationId xmlns:a16="http://schemas.microsoft.com/office/drawing/2014/main" id="{D6B11B86-7448-426A-ADAC-ECC3D9541A7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08903038"/>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29">
            <a:extLst>
              <a:ext uri="{FF2B5EF4-FFF2-40B4-BE49-F238E27FC236}">
                <a16:creationId xmlns:a16="http://schemas.microsoft.com/office/drawing/2014/main" id="{962C6EFC-041A-4EAF-8007-C9407E19E7F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290220385"/>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0">
            <a:extLst>
              <a:ext uri="{FF2B5EF4-FFF2-40B4-BE49-F238E27FC236}">
                <a16:creationId xmlns:a16="http://schemas.microsoft.com/office/drawing/2014/main" id="{DA0E7EB2-D4C9-46B7-8766-60FEFA019DF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772292641"/>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1">
            <a:extLst>
              <a:ext uri="{FF2B5EF4-FFF2-40B4-BE49-F238E27FC236}">
                <a16:creationId xmlns:a16="http://schemas.microsoft.com/office/drawing/2014/main" id="{47FA7203-2C11-4CFD-9622-E8487677014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129923299"/>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2">
            <a:extLst>
              <a:ext uri="{FF2B5EF4-FFF2-40B4-BE49-F238E27FC236}">
                <a16:creationId xmlns:a16="http://schemas.microsoft.com/office/drawing/2014/main" id="{85CEBB08-6C44-43B8-BC1F-431C0D8673F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929797306"/>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3">
            <a:extLst>
              <a:ext uri="{FF2B5EF4-FFF2-40B4-BE49-F238E27FC236}">
                <a16:creationId xmlns:a16="http://schemas.microsoft.com/office/drawing/2014/main" id="{B630C3DE-89D8-4B0F-935B-370727B398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920644409"/>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4">
            <a:extLst>
              <a:ext uri="{FF2B5EF4-FFF2-40B4-BE49-F238E27FC236}">
                <a16:creationId xmlns:a16="http://schemas.microsoft.com/office/drawing/2014/main" id="{FCCC20AD-670E-48BE-AF58-FC91CC9D54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967615983"/>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5">
            <a:extLst>
              <a:ext uri="{FF2B5EF4-FFF2-40B4-BE49-F238E27FC236}">
                <a16:creationId xmlns:a16="http://schemas.microsoft.com/office/drawing/2014/main" id="{563A8AD7-DB65-41CE-BFBD-BAA2500C093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47311289"/>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6">
            <a:extLst>
              <a:ext uri="{FF2B5EF4-FFF2-40B4-BE49-F238E27FC236}">
                <a16:creationId xmlns:a16="http://schemas.microsoft.com/office/drawing/2014/main" id="{0A1C8F8D-C7BE-4541-8DC7-4C6C2ADC64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116254425"/>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18">
            <a:extLst>
              <a:ext uri="{FF2B5EF4-FFF2-40B4-BE49-F238E27FC236}">
                <a16:creationId xmlns:a16="http://schemas.microsoft.com/office/drawing/2014/main" id="{2A4E5946-0D16-43F8-939F-66D48465514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4993133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7">
            <a:extLst>
              <a:ext uri="{FF2B5EF4-FFF2-40B4-BE49-F238E27FC236}">
                <a16:creationId xmlns:a16="http://schemas.microsoft.com/office/drawing/2014/main" id="{F001AA02-63A2-4E5A-B808-265F2C0F33B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861980991"/>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8">
            <a:extLst>
              <a:ext uri="{FF2B5EF4-FFF2-40B4-BE49-F238E27FC236}">
                <a16:creationId xmlns:a16="http://schemas.microsoft.com/office/drawing/2014/main" id="{C65E9014-6828-4EA7-BCFF-CE5F1A754B7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8298920"/>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39">
            <a:extLst>
              <a:ext uri="{FF2B5EF4-FFF2-40B4-BE49-F238E27FC236}">
                <a16:creationId xmlns:a16="http://schemas.microsoft.com/office/drawing/2014/main" id="{A33667BB-8407-4294-BF32-BF53894DA9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729148152"/>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53">
            <a:extLst>
              <a:ext uri="{FF2B5EF4-FFF2-40B4-BE49-F238E27FC236}">
                <a16:creationId xmlns:a16="http://schemas.microsoft.com/office/drawing/2014/main" id="{D3E1E5A4-3E5E-45A3-BB10-E7FE3FD6FB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778912878"/>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56">
            <a:extLst>
              <a:ext uri="{FF2B5EF4-FFF2-40B4-BE49-F238E27FC236}">
                <a16:creationId xmlns:a16="http://schemas.microsoft.com/office/drawing/2014/main" id="{ED59EAF0-8BA7-42C2-AA1B-081BAE2A8C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345805822"/>
      </p:ext>
    </p:extLst>
  </p:cSld>
  <p:clrMapOvr>
    <a:masterClrMapping/>
  </p:clrMapOvr>
  <mc:AlternateContent xmlns:mc="http://schemas.openxmlformats.org/markup-compatibility/2006" xmlns:p14="http://schemas.microsoft.com/office/powerpoint/2010/main">
    <mc:Choice Requires="p14">
      <p:transition spd="med" p14:dur="700" advClick="0" advTm="150">
        <p:fade/>
      </p:transition>
    </mc:Choice>
    <mc:Fallback xmlns="">
      <p:transition spd="med" advClick="0" advTm="15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257">
            <a:extLst>
              <a:ext uri="{FF2B5EF4-FFF2-40B4-BE49-F238E27FC236}">
                <a16:creationId xmlns:a16="http://schemas.microsoft.com/office/drawing/2014/main" id="{3BD5F3A3-F681-4195-BC79-E87F72450E9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89702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39">
            <a:extLst>
              <a:ext uri="{FF2B5EF4-FFF2-40B4-BE49-F238E27FC236}">
                <a16:creationId xmlns:a16="http://schemas.microsoft.com/office/drawing/2014/main" id="{DB868B1A-DC83-47E1-97A2-6EF58F744A8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461918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screen&#10;&#10;Description automatically generated">
            <a:extLst>
              <a:ext uri="{FF2B5EF4-FFF2-40B4-BE49-F238E27FC236}">
                <a16:creationId xmlns:a16="http://schemas.microsoft.com/office/drawing/2014/main" id="{036F00CA-255C-4336-AFF2-B300F29EF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1918866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E40AF2-C34D-478A-BFD9-435A3390E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4882138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0F2E49-7B70-44D7-AF20-9369411D0466}"/>
              </a:ext>
            </a:extLst>
          </p:cNvPr>
          <p:cNvSpPr txBox="1"/>
          <p:nvPr/>
        </p:nvSpPr>
        <p:spPr>
          <a:xfrm>
            <a:off x="1954530" y="1531620"/>
            <a:ext cx="4423410" cy="923330"/>
          </a:xfrm>
          <a:prstGeom prst="rect">
            <a:avLst/>
          </a:prstGeom>
          <a:noFill/>
        </p:spPr>
        <p:txBody>
          <a:bodyPr wrap="square" rtlCol="0">
            <a:spAutoFit/>
          </a:bodyPr>
          <a:lstStyle/>
          <a:p>
            <a:r>
              <a:rPr lang="en-US" dirty="0"/>
              <a:t>Now Imagine 13002 inputs in a incredibly huge input space. </a:t>
            </a:r>
          </a:p>
          <a:p>
            <a:endParaRPr lang="en-US" dirty="0"/>
          </a:p>
        </p:txBody>
      </p:sp>
      <p:pic>
        <p:nvPicPr>
          <p:cNvPr id="4" name="Picture 3">
            <a:extLst>
              <a:ext uri="{FF2B5EF4-FFF2-40B4-BE49-F238E27FC236}">
                <a16:creationId xmlns:a16="http://schemas.microsoft.com/office/drawing/2014/main" id="{196A2332-3750-4CDF-9E7D-C4FFFDB6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255681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19">
            <a:extLst>
              <a:ext uri="{FF2B5EF4-FFF2-40B4-BE49-F238E27FC236}">
                <a16:creationId xmlns:a16="http://schemas.microsoft.com/office/drawing/2014/main" id="{07585F54-D267-4C9E-B664-72FA0D3B4D6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4872700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346C54-001C-4EF3-A846-2E2EE05EF72A}"/>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DD4A68FC-4FF5-4892-9A98-61473245AB4C}"/>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26FB7F04-A9AE-4B33-A718-87F7EBF73E2F}"/>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4118544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30B2-9CE8-4CF6-B08A-AA49F781D8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95CE78-1EF2-4522-B5C0-BF15CE2A8D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BED1A34-4A89-462B-AB50-B7816DF29DC3}"/>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1844017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010F-BE31-4512-9847-988E1A1E64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D2CF42-FF5D-49C2-A540-4F60CE8AE2E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7022C2-80EC-4998-BEF1-435C98A033CB}"/>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3167377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2E46-00C7-4AF4-A00D-0B2CEA0687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4E7E81-B48B-43B8-810E-B19CBCA001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46C90A6-BB64-4E67-9764-78F1A39DE590}"/>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19689339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971C-C68E-4070-874B-0789075CE8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2F8BD9-8E9A-4F25-8972-905BBE3F8F5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1CD41AD-92C8-41A0-8737-2AF776926071}"/>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050970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F517-6203-47BE-BA25-36B081DAB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BC527D-6AE5-47DD-A880-154E81592F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6509B2-20E0-430E-B6C7-D55FBCF8C631}"/>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04374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F66B-2742-4DF1-A694-CF957DF811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8F889B-B5D3-418C-AAA5-447E90F236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89510F0-F9DB-4F77-A41D-FD68A460E981}"/>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2116058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2AD6-858B-4B08-BE62-EC38AA9A5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29DC00-4B45-44DD-8BA6-DDCE522916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5B83EF-4C92-4C9E-8224-6DAFF0199C21}"/>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5486251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EAD5-9399-41B4-8492-DD5572CC89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4CAF38-C02B-4FC8-91E6-CFDF59DCAD1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FBA394-B487-4492-A3B0-5EDBAE06B9F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9166226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040D3-F818-406C-9D5F-466FF632E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E2374-AD35-43F5-849C-2710963E84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89C0F15-5F45-41A4-9578-31AFAE05DAA4}"/>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79176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20">
            <a:extLst>
              <a:ext uri="{FF2B5EF4-FFF2-40B4-BE49-F238E27FC236}">
                <a16:creationId xmlns:a16="http://schemas.microsoft.com/office/drawing/2014/main" id="{7FA19D46-02F0-4964-A64E-217E96A4024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394131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FE57-EB76-41D5-BDD1-0F5B8DB12D07}"/>
              </a:ext>
            </a:extLst>
          </p:cNvPr>
          <p:cNvSpPr>
            <a:spLocks noGrp="1"/>
          </p:cNvSpPr>
          <p:nvPr>
            <p:ph type="title"/>
          </p:nvPr>
        </p:nvSpPr>
        <p:spPr>
          <a:xfrm>
            <a:off x="3303270" y="2766218"/>
            <a:ext cx="2537460" cy="1325563"/>
          </a:xfrm>
        </p:spPr>
        <p:txBody>
          <a:bodyPr/>
          <a:lstStyle/>
          <a:p>
            <a:r>
              <a:rPr lang="en-US" dirty="0">
                <a:latin typeface="Product Sans" panose="020B0403030502040203" pitchFamily="34" charset="0"/>
              </a:rPr>
              <a:t>Not At All</a:t>
            </a:r>
          </a:p>
        </p:txBody>
      </p:sp>
    </p:spTree>
    <p:extLst>
      <p:ext uri="{BB962C8B-B14F-4D97-AF65-F5344CB8AC3E}">
        <p14:creationId xmlns:p14="http://schemas.microsoft.com/office/powerpoint/2010/main" val="21145579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58A6-13D0-456B-B56B-387FF8AEA7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8DD3A-934E-44F3-93EB-8FBF830D395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D5CE0E8-19C0-4F88-8957-E7F03C10911C}"/>
              </a:ext>
            </a:extLst>
          </p:cNvPr>
          <p:cNvPicPr>
            <a:picLocks noChangeAspect="1"/>
          </p:cNvPicPr>
          <p:nvPr/>
        </p:nvPicPr>
        <p:blipFill>
          <a:blip r:embed="rId2"/>
          <a:stretch>
            <a:fillRect/>
          </a:stretch>
        </p:blipFill>
        <p:spPr>
          <a:xfrm>
            <a:off x="0" y="880110"/>
            <a:ext cx="9144000" cy="5143500"/>
          </a:xfrm>
          <a:prstGeom prst="rect">
            <a:avLst/>
          </a:prstGeom>
        </p:spPr>
      </p:pic>
    </p:spTree>
    <p:extLst>
      <p:ext uri="{BB962C8B-B14F-4D97-AF65-F5344CB8AC3E}">
        <p14:creationId xmlns:p14="http://schemas.microsoft.com/office/powerpoint/2010/main" val="36337298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EFC0-D57D-408D-85D7-979B3335CF5C}"/>
              </a:ext>
            </a:extLst>
          </p:cNvPr>
          <p:cNvSpPr>
            <a:spLocks noGrp="1"/>
          </p:cNvSpPr>
          <p:nvPr>
            <p:ph type="title"/>
          </p:nvPr>
        </p:nvSpPr>
        <p:spPr/>
        <p:txBody>
          <a:bodyPr/>
          <a:lstStyle/>
          <a:p>
            <a:r>
              <a:rPr lang="en-US" dirty="0">
                <a:latin typeface="Product Sans" panose="020B0403030502040203" pitchFamily="34" charset="0"/>
              </a:rPr>
              <a:t>Agenda</a:t>
            </a:r>
          </a:p>
        </p:txBody>
      </p:sp>
      <p:sp>
        <p:nvSpPr>
          <p:cNvPr id="3" name="Content Placeholder 2">
            <a:extLst>
              <a:ext uri="{FF2B5EF4-FFF2-40B4-BE49-F238E27FC236}">
                <a16:creationId xmlns:a16="http://schemas.microsoft.com/office/drawing/2014/main" id="{2777EC6C-DA37-487E-80E4-8F9644FAAE40}"/>
              </a:ext>
            </a:extLst>
          </p:cNvPr>
          <p:cNvSpPr>
            <a:spLocks noGrp="1"/>
          </p:cNvSpPr>
          <p:nvPr>
            <p:ph idx="1"/>
          </p:nvPr>
        </p:nvSpPr>
        <p:spPr/>
        <p:txBody>
          <a:bodyPr>
            <a:normAutofit fontScale="85000" lnSpcReduction="20000"/>
          </a:bodyPr>
          <a:lstStyle/>
          <a:p>
            <a:pPr>
              <a:lnSpc>
                <a:spcPct val="150000"/>
              </a:lnSpc>
            </a:pPr>
            <a:r>
              <a:rPr lang="en-US" dirty="0">
                <a:latin typeface="Product Sans" panose="020B0403030502040203" pitchFamily="34" charset="0"/>
              </a:rPr>
              <a:t>Classifying handwritten digits using MLP</a:t>
            </a:r>
          </a:p>
          <a:p>
            <a:pPr lvl="1">
              <a:lnSpc>
                <a:spcPct val="150000"/>
              </a:lnSpc>
            </a:pPr>
            <a:r>
              <a:rPr lang="en-US" strike="sngStrike" dirty="0">
                <a:latin typeface="Product Sans" panose="020B0403030502040203" pitchFamily="34" charset="0"/>
              </a:rPr>
              <a:t>Feed Forward Network</a:t>
            </a:r>
          </a:p>
          <a:p>
            <a:pPr lvl="1">
              <a:lnSpc>
                <a:spcPct val="150000"/>
              </a:lnSpc>
            </a:pPr>
            <a:r>
              <a:rPr lang="en-US" strike="sngStrike" dirty="0">
                <a:latin typeface="Product Sans" panose="020B0403030502040203" pitchFamily="34" charset="0"/>
              </a:rPr>
              <a:t>Activation Functions</a:t>
            </a:r>
          </a:p>
          <a:p>
            <a:pPr lvl="1">
              <a:lnSpc>
                <a:spcPct val="150000"/>
              </a:lnSpc>
            </a:pPr>
            <a:r>
              <a:rPr lang="en-US" strike="sngStrike" dirty="0">
                <a:latin typeface="Product Sans" panose="020B0403030502040203" pitchFamily="34" charset="0"/>
              </a:rPr>
              <a:t>Cost Function and Gradient Calculation</a:t>
            </a:r>
          </a:p>
          <a:p>
            <a:pPr lvl="1">
              <a:lnSpc>
                <a:spcPct val="150000"/>
              </a:lnSpc>
            </a:pPr>
            <a:r>
              <a:rPr lang="en-US" dirty="0">
                <a:latin typeface="Product Sans" panose="020B0403030502040203" pitchFamily="34" charset="0"/>
              </a:rPr>
              <a:t>Backpropagation</a:t>
            </a:r>
          </a:p>
          <a:p>
            <a:pPr>
              <a:lnSpc>
                <a:spcPct val="150000"/>
              </a:lnSpc>
            </a:pPr>
            <a:r>
              <a:rPr lang="en-US" dirty="0">
                <a:latin typeface="Product Sans" panose="020B0403030502040203" pitchFamily="34" charset="0"/>
              </a:rPr>
              <a:t>Convolutional Neural Network</a:t>
            </a:r>
          </a:p>
          <a:p>
            <a:pPr>
              <a:lnSpc>
                <a:spcPct val="150000"/>
              </a:lnSpc>
            </a:pPr>
            <a:r>
              <a:rPr lang="en-US" dirty="0">
                <a:latin typeface="Product Sans" panose="020B0403030502040203" pitchFamily="34" charset="0"/>
              </a:rPr>
              <a:t>Applications</a:t>
            </a:r>
          </a:p>
          <a:p>
            <a:pPr>
              <a:lnSpc>
                <a:spcPct val="150000"/>
              </a:lnSpc>
            </a:pPr>
            <a:r>
              <a:rPr lang="en-US" dirty="0">
                <a:latin typeface="Product Sans" panose="020B0403030502040203" pitchFamily="34" charset="0"/>
              </a:rPr>
              <a:t>Tools</a:t>
            </a:r>
          </a:p>
          <a:p>
            <a:pPr>
              <a:lnSpc>
                <a:spcPct val="150000"/>
              </a:lnSpc>
            </a:pPr>
            <a:endParaRPr lang="en-US" dirty="0">
              <a:latin typeface="Product Sans" panose="020B0403030502040203" pitchFamily="34" charset="0"/>
            </a:endParaRPr>
          </a:p>
          <a:p>
            <a:pPr>
              <a:lnSpc>
                <a:spcPct val="150000"/>
              </a:lnSpc>
            </a:pPr>
            <a:endParaRPr lang="en-US" dirty="0">
              <a:latin typeface="Product Sans" panose="020B0403030502040203" pitchFamily="34" charset="0"/>
            </a:endParaRPr>
          </a:p>
        </p:txBody>
      </p:sp>
    </p:spTree>
    <p:extLst>
      <p:ext uri="{BB962C8B-B14F-4D97-AF65-F5344CB8AC3E}">
        <p14:creationId xmlns:p14="http://schemas.microsoft.com/office/powerpoint/2010/main" val="36178612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8AABD-BF1C-477B-9EF6-69FBC014D1BA}"/>
              </a:ext>
            </a:extLst>
          </p:cNvPr>
          <p:cNvSpPr>
            <a:spLocks noGrp="1"/>
          </p:cNvSpPr>
          <p:nvPr>
            <p:ph type="title"/>
          </p:nvPr>
        </p:nvSpPr>
        <p:spPr/>
        <p:txBody>
          <a:bodyPr/>
          <a:lstStyle/>
          <a:p>
            <a:r>
              <a:rPr lang="en-US" dirty="0" err="1">
                <a:latin typeface="Product Sans" panose="020B0403030502040203" pitchFamily="34" charset="0"/>
              </a:rPr>
              <a:t>Backpropogation</a:t>
            </a:r>
            <a:endParaRPr lang="en-US" dirty="0">
              <a:latin typeface="Product Sans" panose="020B0403030502040203" pitchFamily="34" charset="0"/>
            </a:endParaRPr>
          </a:p>
        </p:txBody>
      </p:sp>
      <p:sp>
        <p:nvSpPr>
          <p:cNvPr id="5" name="Text Placeholder 4">
            <a:extLst>
              <a:ext uri="{FF2B5EF4-FFF2-40B4-BE49-F238E27FC236}">
                <a16:creationId xmlns:a16="http://schemas.microsoft.com/office/drawing/2014/main" id="{45334048-AAC8-4E66-BECE-F17922C48136}"/>
              </a:ext>
            </a:extLst>
          </p:cNvPr>
          <p:cNvSpPr>
            <a:spLocks noGrp="1"/>
          </p:cNvSpPr>
          <p:nvPr>
            <p:ph type="body" idx="1"/>
          </p:nvPr>
        </p:nvSpPr>
        <p:spPr/>
        <p:txBody>
          <a:bodyPr/>
          <a:lstStyle/>
          <a:p>
            <a:r>
              <a:rPr lang="en-US" dirty="0">
                <a:latin typeface="Product Sans" panose="020B0403030502040203" pitchFamily="34" charset="0"/>
              </a:rPr>
              <a:t>The algorithm to calculate that crazy complicated gradient</a:t>
            </a:r>
          </a:p>
        </p:txBody>
      </p:sp>
    </p:spTree>
    <p:extLst>
      <p:ext uri="{BB962C8B-B14F-4D97-AF65-F5344CB8AC3E}">
        <p14:creationId xmlns:p14="http://schemas.microsoft.com/office/powerpoint/2010/main" val="25923678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EF199-D6AF-486E-9717-F241B08AAF75}"/>
              </a:ext>
            </a:extLst>
          </p:cNvPr>
          <p:cNvSpPr>
            <a:spLocks noGrp="1"/>
          </p:cNvSpPr>
          <p:nvPr>
            <p:ph type="ctrTitle"/>
          </p:nvPr>
        </p:nvSpPr>
        <p:spPr>
          <a:xfrm>
            <a:off x="1143000" y="3150989"/>
            <a:ext cx="6858000" cy="556022"/>
          </a:xfrm>
          <a:solidFill>
            <a:srgbClr val="8EC63F"/>
          </a:solidFill>
        </p:spPr>
        <p:txBody>
          <a:bodyPr anchor="ctr">
            <a:normAutofit/>
          </a:bodyPr>
          <a:lstStyle/>
          <a:p>
            <a:r>
              <a:rPr lang="en-US" sz="2700" dirty="0">
                <a:solidFill>
                  <a:schemeClr val="bg1"/>
                </a:solidFill>
                <a:latin typeface="Product Sans" panose="020B0403030502040203" pitchFamily="34" charset="0"/>
              </a:rPr>
              <a:t>Convolutional Neural Networks</a:t>
            </a:r>
          </a:p>
        </p:txBody>
      </p:sp>
    </p:spTree>
    <p:extLst>
      <p:ext uri="{BB962C8B-B14F-4D97-AF65-F5344CB8AC3E}">
        <p14:creationId xmlns:p14="http://schemas.microsoft.com/office/powerpoint/2010/main" val="21151711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crossword puzzle, text&#10;&#10;Description generated with high confidence">
            <a:extLst>
              <a:ext uri="{FF2B5EF4-FFF2-40B4-BE49-F238E27FC236}">
                <a16:creationId xmlns:a16="http://schemas.microsoft.com/office/drawing/2014/main" id="{A3112CE8-A1F3-40EB-A403-805B01C80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499" y="2829728"/>
            <a:ext cx="3535732" cy="2581219"/>
          </a:xfrm>
          <a:prstGeom prst="rect">
            <a:avLst/>
          </a:prstGeom>
        </p:spPr>
      </p:pic>
      <p:sp>
        <p:nvSpPr>
          <p:cNvPr id="19" name="Rectangle 18">
            <a:extLst>
              <a:ext uri="{FF2B5EF4-FFF2-40B4-BE49-F238E27FC236}">
                <a16:creationId xmlns:a16="http://schemas.microsoft.com/office/drawing/2014/main" id="{5796AE57-3375-475C-A934-E77E4D6784EF}"/>
              </a:ext>
            </a:extLst>
          </p:cNvPr>
          <p:cNvSpPr/>
          <p:nvPr/>
        </p:nvSpPr>
        <p:spPr>
          <a:xfrm>
            <a:off x="544398" y="4774088"/>
            <a:ext cx="7748833" cy="636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solidFill>
                <a:schemeClr val="tx1"/>
              </a:solidFill>
            </a:endParaRPr>
          </a:p>
        </p:txBody>
      </p:sp>
      <p:sp>
        <p:nvSpPr>
          <p:cNvPr id="7" name="Title 6">
            <a:extLst>
              <a:ext uri="{FF2B5EF4-FFF2-40B4-BE49-F238E27FC236}">
                <a16:creationId xmlns:a16="http://schemas.microsoft.com/office/drawing/2014/main" id="{AF16C57D-8203-4E10-A0F6-1560C1186C1D}"/>
              </a:ext>
            </a:extLst>
          </p:cNvPr>
          <p:cNvSpPr>
            <a:spLocks noGrp="1"/>
          </p:cNvSpPr>
          <p:nvPr>
            <p:ph type="title"/>
          </p:nvPr>
        </p:nvSpPr>
        <p:spPr/>
        <p:txBody>
          <a:bodyPr/>
          <a:lstStyle/>
          <a:p>
            <a:r>
              <a:rPr lang="en-US">
                <a:latin typeface="Product Sans" panose="020B0403030502040203" pitchFamily="34" charset="0"/>
              </a:rPr>
              <a:t>Convolution</a:t>
            </a:r>
            <a:endParaRPr lang="en-US" dirty="0">
              <a:latin typeface="Product Sans" panose="020B0403030502040203" pitchFamily="34" charset="0"/>
            </a:endParaRPr>
          </a:p>
        </p:txBody>
      </p:sp>
      <p:sp>
        <p:nvSpPr>
          <p:cNvPr id="8" name="Content Placeholder 7">
            <a:extLst>
              <a:ext uri="{FF2B5EF4-FFF2-40B4-BE49-F238E27FC236}">
                <a16:creationId xmlns:a16="http://schemas.microsoft.com/office/drawing/2014/main" id="{76AD00EB-4EB1-4B28-9AF3-4B89B0B4DB0D}"/>
              </a:ext>
            </a:extLst>
          </p:cNvPr>
          <p:cNvSpPr>
            <a:spLocks noGrp="1"/>
          </p:cNvSpPr>
          <p:nvPr>
            <p:ph idx="1"/>
          </p:nvPr>
        </p:nvSpPr>
        <p:spPr>
          <a:xfrm>
            <a:off x="628650" y="2226469"/>
            <a:ext cx="7886700" cy="704348"/>
          </a:xfrm>
        </p:spPr>
        <p:txBody>
          <a:bodyPr>
            <a:normAutofit/>
          </a:bodyPr>
          <a:lstStyle/>
          <a:p>
            <a:r>
              <a:rPr lang="en-US" sz="1500" dirty="0">
                <a:solidFill>
                  <a:schemeClr val="tx1">
                    <a:lumMod val="65000"/>
                    <a:lumOff val="35000"/>
                  </a:schemeClr>
                </a:solidFill>
                <a:latin typeface="Product Sans" panose="020B0403030502040203" pitchFamily="34" charset="0"/>
              </a:rPr>
              <a:t>Used for the purpose of Feature Extraction</a:t>
            </a:r>
          </a:p>
          <a:p>
            <a:r>
              <a:rPr lang="en-US" sz="1500" dirty="0">
                <a:solidFill>
                  <a:schemeClr val="tx1">
                    <a:lumMod val="65000"/>
                    <a:lumOff val="35000"/>
                  </a:schemeClr>
                </a:solidFill>
                <a:latin typeface="Product Sans" panose="020B0403030502040203" pitchFamily="34" charset="0"/>
              </a:rPr>
              <a:t>Preserves Spatial Information in an image</a:t>
            </a:r>
          </a:p>
        </p:txBody>
      </p:sp>
      <p:pic>
        <p:nvPicPr>
          <p:cNvPr id="3" name="Picture 2" descr="A close up of a clock&#10;&#10;Description generated with high confidence">
            <a:extLst>
              <a:ext uri="{FF2B5EF4-FFF2-40B4-BE49-F238E27FC236}">
                <a16:creationId xmlns:a16="http://schemas.microsoft.com/office/drawing/2014/main" id="{0F6FD6BB-1209-4663-841C-1DBFC69B2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3062238"/>
            <a:ext cx="1879046" cy="1701499"/>
          </a:xfrm>
          <a:prstGeom prst="rect">
            <a:avLst/>
          </a:prstGeom>
        </p:spPr>
      </p:pic>
      <p:pic>
        <p:nvPicPr>
          <p:cNvPr id="5" name="Picture 4" descr="A close up of a yellow wall&#10;&#10;Description generated with high confidence">
            <a:extLst>
              <a:ext uri="{FF2B5EF4-FFF2-40B4-BE49-F238E27FC236}">
                <a16:creationId xmlns:a16="http://schemas.microsoft.com/office/drawing/2014/main" id="{8506789A-5CC5-4DE0-B61C-6A215C6F3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413" y="3781990"/>
            <a:ext cx="1057275" cy="907256"/>
          </a:xfrm>
          <a:prstGeom prst="rect">
            <a:avLst/>
          </a:prstGeom>
        </p:spPr>
      </p:pic>
      <p:sp>
        <p:nvSpPr>
          <p:cNvPr id="21" name="TextBox 20">
            <a:extLst>
              <a:ext uri="{FF2B5EF4-FFF2-40B4-BE49-F238E27FC236}">
                <a16:creationId xmlns:a16="http://schemas.microsoft.com/office/drawing/2014/main" id="{F761A9E3-BD76-48A0-A39C-66C6BF50F02A}"/>
              </a:ext>
            </a:extLst>
          </p:cNvPr>
          <p:cNvSpPr txBox="1"/>
          <p:nvPr/>
        </p:nvSpPr>
        <p:spPr>
          <a:xfrm>
            <a:off x="628651" y="4932229"/>
            <a:ext cx="1879046" cy="507831"/>
          </a:xfrm>
          <a:prstGeom prst="rect">
            <a:avLst/>
          </a:prstGeom>
          <a:solidFill>
            <a:schemeClr val="tx1"/>
          </a:solidFill>
        </p:spPr>
        <p:txBody>
          <a:bodyPr wrap="square" rtlCol="0" anchor="ctr">
            <a:spAutoFit/>
          </a:bodyPr>
          <a:lstStyle/>
          <a:p>
            <a:pPr algn="ctr"/>
            <a:r>
              <a:rPr lang="en-US" sz="1350" dirty="0">
                <a:solidFill>
                  <a:schemeClr val="bg1"/>
                </a:solidFill>
                <a:latin typeface="Product Sans" panose="020B0403030502040203" pitchFamily="34" charset="0"/>
              </a:rPr>
              <a:t>Input Image</a:t>
            </a:r>
          </a:p>
          <a:p>
            <a:pPr algn="ctr"/>
            <a:endParaRPr lang="en-US" sz="1350" dirty="0">
              <a:solidFill>
                <a:schemeClr val="bg1"/>
              </a:solidFill>
              <a:latin typeface="Product Sans" panose="020B0403030502040203" pitchFamily="34" charset="0"/>
            </a:endParaRPr>
          </a:p>
        </p:txBody>
      </p:sp>
      <p:sp>
        <p:nvSpPr>
          <p:cNvPr id="22" name="TextBox 21">
            <a:extLst>
              <a:ext uri="{FF2B5EF4-FFF2-40B4-BE49-F238E27FC236}">
                <a16:creationId xmlns:a16="http://schemas.microsoft.com/office/drawing/2014/main" id="{58DFA0A5-849B-4988-9E34-C8AA1449A10C}"/>
              </a:ext>
            </a:extLst>
          </p:cNvPr>
          <p:cNvSpPr txBox="1"/>
          <p:nvPr/>
        </p:nvSpPr>
        <p:spPr>
          <a:xfrm>
            <a:off x="2743200" y="4943770"/>
            <a:ext cx="1583704" cy="507831"/>
          </a:xfrm>
          <a:prstGeom prst="rect">
            <a:avLst/>
          </a:prstGeom>
          <a:solidFill>
            <a:schemeClr val="tx1"/>
          </a:solidFill>
        </p:spPr>
        <p:txBody>
          <a:bodyPr wrap="square" rtlCol="0">
            <a:spAutoFit/>
          </a:bodyPr>
          <a:lstStyle/>
          <a:p>
            <a:pPr algn="ctr"/>
            <a:r>
              <a:rPr lang="en-US" sz="1350" dirty="0">
                <a:solidFill>
                  <a:schemeClr val="bg1"/>
                </a:solidFill>
                <a:latin typeface="Product Sans" panose="020B0403030502040203" pitchFamily="34" charset="0"/>
              </a:rPr>
              <a:t>Filter / Kernel</a:t>
            </a:r>
          </a:p>
          <a:p>
            <a:pPr algn="ctr"/>
            <a:r>
              <a:rPr lang="en-US" sz="1350" dirty="0">
                <a:solidFill>
                  <a:schemeClr val="bg1"/>
                </a:solidFill>
                <a:latin typeface="Product Sans" panose="020B0403030502040203" pitchFamily="34" charset="0"/>
              </a:rPr>
              <a:t>Feature Detector</a:t>
            </a:r>
          </a:p>
        </p:txBody>
      </p:sp>
      <p:sp>
        <p:nvSpPr>
          <p:cNvPr id="23" name="TextBox 22">
            <a:extLst>
              <a:ext uri="{FF2B5EF4-FFF2-40B4-BE49-F238E27FC236}">
                <a16:creationId xmlns:a16="http://schemas.microsoft.com/office/drawing/2014/main" id="{3A755255-AB56-4D6A-B825-4847F368D31F}"/>
              </a:ext>
            </a:extLst>
          </p:cNvPr>
          <p:cNvSpPr txBox="1"/>
          <p:nvPr/>
        </p:nvSpPr>
        <p:spPr>
          <a:xfrm>
            <a:off x="5065121" y="4926199"/>
            <a:ext cx="3228110" cy="507831"/>
          </a:xfrm>
          <a:prstGeom prst="rect">
            <a:avLst/>
          </a:prstGeom>
          <a:solidFill>
            <a:schemeClr val="tx1"/>
          </a:solidFill>
        </p:spPr>
        <p:txBody>
          <a:bodyPr wrap="square" rtlCol="0">
            <a:spAutoFit/>
          </a:bodyPr>
          <a:lstStyle/>
          <a:p>
            <a:pPr algn="ctr"/>
            <a:r>
              <a:rPr lang="en-US" sz="1350" dirty="0">
                <a:solidFill>
                  <a:schemeClr val="bg1"/>
                </a:solidFill>
                <a:latin typeface="Product Sans" panose="020B0403030502040203" pitchFamily="34" charset="0"/>
              </a:rPr>
              <a:t>Feature Map / Activation Map</a:t>
            </a:r>
          </a:p>
          <a:p>
            <a:pPr algn="ctr"/>
            <a:r>
              <a:rPr lang="en-US" sz="1350" dirty="0">
                <a:solidFill>
                  <a:schemeClr val="bg1"/>
                </a:solidFill>
                <a:latin typeface="Product Sans" panose="020B0403030502040203" pitchFamily="34" charset="0"/>
              </a:rPr>
              <a:t>Convolved Feature</a:t>
            </a:r>
          </a:p>
        </p:txBody>
      </p:sp>
    </p:spTree>
    <p:extLst>
      <p:ext uri="{BB962C8B-B14F-4D97-AF65-F5344CB8AC3E}">
        <p14:creationId xmlns:p14="http://schemas.microsoft.com/office/powerpoint/2010/main" val="24480152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81E-FEBD-47E1-9ACA-820B97A94082}"/>
              </a:ext>
            </a:extLst>
          </p:cNvPr>
          <p:cNvSpPr>
            <a:spLocks noGrp="1"/>
          </p:cNvSpPr>
          <p:nvPr>
            <p:ph type="title"/>
          </p:nvPr>
        </p:nvSpPr>
        <p:spPr/>
        <p:txBody>
          <a:bodyPr/>
          <a:lstStyle/>
          <a:p>
            <a:r>
              <a:rPr lang="en-US" dirty="0">
                <a:latin typeface="Product Sans" panose="020B0403030502040203" pitchFamily="34" charset="0"/>
              </a:rPr>
              <a:t>Filters</a:t>
            </a:r>
          </a:p>
        </p:txBody>
      </p:sp>
      <p:pic>
        <p:nvPicPr>
          <p:cNvPr id="7" name="Content Placeholder 6" descr="A screenshot of a cell phone&#10;&#10;Description generated with very high confidence">
            <a:extLst>
              <a:ext uri="{FF2B5EF4-FFF2-40B4-BE49-F238E27FC236}">
                <a16:creationId xmlns:a16="http://schemas.microsoft.com/office/drawing/2014/main" id="{F5BB11EA-44EA-4460-B94E-45EDAFB6CE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1517" y="1366298"/>
            <a:ext cx="2651830" cy="4360609"/>
          </a:xfrm>
        </p:spPr>
      </p:pic>
      <p:pic>
        <p:nvPicPr>
          <p:cNvPr id="9" name="Picture 8" descr="A close up of a white animal looking at the camera&#10;&#10;Description generated with very high confidence">
            <a:extLst>
              <a:ext uri="{FF2B5EF4-FFF2-40B4-BE49-F238E27FC236}">
                <a16:creationId xmlns:a16="http://schemas.microsoft.com/office/drawing/2014/main" id="{7502E997-6BF9-45FE-BF37-7AF22B47E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483" y="3114659"/>
            <a:ext cx="638208" cy="628682"/>
          </a:xfrm>
          <a:prstGeom prst="rect">
            <a:avLst/>
          </a:prstGeom>
        </p:spPr>
      </p:pic>
      <p:cxnSp>
        <p:nvCxnSpPr>
          <p:cNvPr id="11" name="Straight Arrow Connector 10">
            <a:extLst>
              <a:ext uri="{FF2B5EF4-FFF2-40B4-BE49-F238E27FC236}">
                <a16:creationId xmlns:a16="http://schemas.microsoft.com/office/drawing/2014/main" id="{7A81E994-25ED-4D28-88BB-2DB9125DE709}"/>
              </a:ext>
            </a:extLst>
          </p:cNvPr>
          <p:cNvCxnSpPr>
            <a:stCxn id="9" idx="3"/>
          </p:cNvCxnSpPr>
          <p:nvPr/>
        </p:nvCxnSpPr>
        <p:spPr>
          <a:xfrm flipV="1">
            <a:off x="2200691" y="1953117"/>
            <a:ext cx="3250826" cy="1475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57F7F1-F383-4BB0-93CF-40F148E1F5FF}"/>
              </a:ext>
            </a:extLst>
          </p:cNvPr>
          <p:cNvCxnSpPr>
            <a:stCxn id="9" idx="3"/>
          </p:cNvCxnSpPr>
          <p:nvPr/>
        </p:nvCxnSpPr>
        <p:spPr>
          <a:xfrm flipV="1">
            <a:off x="2200691" y="3114658"/>
            <a:ext cx="3186728" cy="31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1D0FFF-779A-40A9-B4A1-4BB4FCEC896F}"/>
              </a:ext>
            </a:extLst>
          </p:cNvPr>
          <p:cNvCxnSpPr>
            <a:stCxn id="9" idx="3"/>
          </p:cNvCxnSpPr>
          <p:nvPr/>
        </p:nvCxnSpPr>
        <p:spPr>
          <a:xfrm>
            <a:off x="2200691" y="3429000"/>
            <a:ext cx="3250826" cy="822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FB64D01-A885-4E98-B7B2-0441663F04C3}"/>
              </a:ext>
            </a:extLst>
          </p:cNvPr>
          <p:cNvCxnSpPr>
            <a:cxnSpLocks/>
            <a:stCxn id="9" idx="3"/>
          </p:cNvCxnSpPr>
          <p:nvPr/>
        </p:nvCxnSpPr>
        <p:spPr>
          <a:xfrm>
            <a:off x="2200691" y="3429000"/>
            <a:ext cx="3250826" cy="1475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A01109-5C48-4D30-BCB4-341395EA9F80}"/>
              </a:ext>
            </a:extLst>
          </p:cNvPr>
          <p:cNvCxnSpPr>
            <a:stCxn id="9" idx="3"/>
          </p:cNvCxnSpPr>
          <p:nvPr/>
        </p:nvCxnSpPr>
        <p:spPr>
          <a:xfrm>
            <a:off x="2200691" y="3429000"/>
            <a:ext cx="3186728" cy="2062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7628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C114-9C5B-46FC-9294-472C942CC4E5}"/>
              </a:ext>
            </a:extLst>
          </p:cNvPr>
          <p:cNvSpPr>
            <a:spLocks noGrp="1"/>
          </p:cNvSpPr>
          <p:nvPr>
            <p:ph type="title"/>
          </p:nvPr>
        </p:nvSpPr>
        <p:spPr/>
        <p:txBody>
          <a:bodyPr/>
          <a:lstStyle/>
          <a:p>
            <a:r>
              <a:rPr lang="en-US" dirty="0">
                <a:solidFill>
                  <a:schemeClr val="bg1">
                    <a:lumMod val="50000"/>
                  </a:schemeClr>
                </a:solidFill>
                <a:latin typeface="Product Sans" panose="020B0403030502040203" pitchFamily="34" charset="0"/>
              </a:rPr>
              <a:t>Output of Convolution</a:t>
            </a:r>
          </a:p>
        </p:txBody>
      </p:sp>
      <p:pic>
        <p:nvPicPr>
          <p:cNvPr id="5" name="Content Placeholder 4">
            <a:extLst>
              <a:ext uri="{FF2B5EF4-FFF2-40B4-BE49-F238E27FC236}">
                <a16:creationId xmlns:a16="http://schemas.microsoft.com/office/drawing/2014/main" id="{B2E6A6B0-98A5-4250-B8AB-EE0256818F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090" y="1979180"/>
            <a:ext cx="6613634" cy="3747726"/>
          </a:xfrm>
        </p:spPr>
      </p:pic>
    </p:spTree>
    <p:extLst>
      <p:ext uri="{BB962C8B-B14F-4D97-AF65-F5344CB8AC3E}">
        <p14:creationId xmlns:p14="http://schemas.microsoft.com/office/powerpoint/2010/main" val="747613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8373-3F21-47C0-AB02-3C46700E7F12}"/>
              </a:ext>
            </a:extLst>
          </p:cNvPr>
          <p:cNvSpPr>
            <a:spLocks noGrp="1"/>
          </p:cNvSpPr>
          <p:nvPr>
            <p:ph type="title"/>
          </p:nvPr>
        </p:nvSpPr>
        <p:spPr/>
        <p:txBody>
          <a:bodyPr/>
          <a:lstStyle/>
          <a:p>
            <a:r>
              <a:rPr lang="en-US" dirty="0">
                <a:latin typeface="Product Sans" panose="020B0403030502040203" pitchFamily="34" charset="0"/>
              </a:rPr>
              <a:t>Meet Non Linearity</a:t>
            </a:r>
          </a:p>
        </p:txBody>
      </p:sp>
      <p:sp>
        <p:nvSpPr>
          <p:cNvPr id="3" name="Content Placeholder 2">
            <a:extLst>
              <a:ext uri="{FF2B5EF4-FFF2-40B4-BE49-F238E27FC236}">
                <a16:creationId xmlns:a16="http://schemas.microsoft.com/office/drawing/2014/main" id="{D48F1FC4-3D36-4E43-9042-CFDDAD618DD6}"/>
              </a:ext>
            </a:extLst>
          </p:cNvPr>
          <p:cNvSpPr>
            <a:spLocks noGrp="1"/>
          </p:cNvSpPr>
          <p:nvPr>
            <p:ph idx="1"/>
          </p:nvPr>
        </p:nvSpPr>
        <p:spPr>
          <a:xfrm>
            <a:off x="628650" y="2226469"/>
            <a:ext cx="7886700" cy="1048757"/>
          </a:xfrm>
        </p:spPr>
        <p:txBody>
          <a:bodyPr>
            <a:normAutofit/>
          </a:bodyPr>
          <a:lstStyle/>
          <a:p>
            <a:pPr marL="0" indent="0">
              <a:lnSpc>
                <a:spcPct val="150000"/>
              </a:lnSpc>
              <a:buNone/>
            </a:pPr>
            <a:r>
              <a:rPr lang="en-US" sz="1500" dirty="0">
                <a:solidFill>
                  <a:schemeClr val="tx1">
                    <a:lumMod val="65000"/>
                    <a:lumOff val="35000"/>
                  </a:schemeClr>
                </a:solidFill>
                <a:latin typeface="Product Sans" panose="020B0403030502040203" pitchFamily="34" charset="0"/>
              </a:rPr>
              <a:t>ReLU is an element wise operation (applied per pixel) and replaces all negative pixel values in the feature map by zero.</a:t>
            </a:r>
          </a:p>
          <a:p>
            <a:pPr marL="0" indent="0">
              <a:lnSpc>
                <a:spcPct val="150000"/>
              </a:lnSpc>
              <a:buNone/>
            </a:pPr>
            <a:endParaRPr lang="en-US" sz="1500" dirty="0">
              <a:solidFill>
                <a:schemeClr val="tx1">
                  <a:lumMod val="65000"/>
                  <a:lumOff val="35000"/>
                </a:schemeClr>
              </a:solidFill>
              <a:latin typeface="Product Sans" panose="020B0403030502040203" pitchFamily="34" charset="0"/>
            </a:endParaRPr>
          </a:p>
          <a:p>
            <a:pPr marL="0" indent="0">
              <a:lnSpc>
                <a:spcPct val="150000"/>
              </a:lnSpc>
              <a:buNone/>
            </a:pPr>
            <a:endParaRPr lang="en-US" sz="1500" dirty="0">
              <a:solidFill>
                <a:schemeClr val="tx1">
                  <a:lumMod val="65000"/>
                  <a:lumOff val="35000"/>
                </a:schemeClr>
              </a:solidFill>
              <a:latin typeface="Product Sans" panose="020B0403030502040203" pitchFamily="34" charset="0"/>
            </a:endParaRPr>
          </a:p>
        </p:txBody>
      </p:sp>
      <p:pic>
        <p:nvPicPr>
          <p:cNvPr id="7" name="Picture 6" descr="A close up of a logo&#10;&#10;Description generated with high confidence">
            <a:extLst>
              <a:ext uri="{FF2B5EF4-FFF2-40B4-BE49-F238E27FC236}">
                <a16:creationId xmlns:a16="http://schemas.microsoft.com/office/drawing/2014/main" id="{56F32DAD-D854-4974-B669-8B7DE98229D3}"/>
              </a:ext>
            </a:extLst>
          </p:cNvPr>
          <p:cNvPicPr>
            <a:picLocks noChangeAspect="1"/>
          </p:cNvPicPr>
          <p:nvPr/>
        </p:nvPicPr>
        <p:blipFill rotWithShape="1">
          <a:blip r:embed="rId2">
            <a:extLst>
              <a:ext uri="{28A0092B-C50C-407E-A947-70E740481C1C}">
                <a14:useLocalDpi xmlns:a14="http://schemas.microsoft.com/office/drawing/2010/main" val="0"/>
              </a:ext>
            </a:extLst>
          </a:blip>
          <a:srcRect l="51158"/>
          <a:stretch/>
        </p:blipFill>
        <p:spPr>
          <a:xfrm>
            <a:off x="4270343" y="3376429"/>
            <a:ext cx="2934092" cy="1883126"/>
          </a:xfrm>
          <a:prstGeom prst="rect">
            <a:avLst/>
          </a:prstGeom>
        </p:spPr>
      </p:pic>
      <p:sp>
        <p:nvSpPr>
          <p:cNvPr id="8" name="TextBox 7">
            <a:extLst>
              <a:ext uri="{FF2B5EF4-FFF2-40B4-BE49-F238E27FC236}">
                <a16:creationId xmlns:a16="http://schemas.microsoft.com/office/drawing/2014/main" id="{B9D7623D-BA5A-4E3F-BEBE-48109EB96DD7}"/>
              </a:ext>
            </a:extLst>
          </p:cNvPr>
          <p:cNvSpPr txBox="1"/>
          <p:nvPr/>
        </p:nvSpPr>
        <p:spPr>
          <a:xfrm>
            <a:off x="628651" y="4010516"/>
            <a:ext cx="3273458" cy="415498"/>
          </a:xfrm>
          <a:prstGeom prst="rect">
            <a:avLst/>
          </a:prstGeom>
          <a:solidFill>
            <a:schemeClr val="tx1"/>
          </a:solidFill>
        </p:spPr>
        <p:txBody>
          <a:bodyPr wrap="square" rtlCol="0">
            <a:spAutoFit/>
          </a:bodyPr>
          <a:lstStyle/>
          <a:p>
            <a:r>
              <a:rPr lang="en-US" sz="2100" dirty="0">
                <a:solidFill>
                  <a:schemeClr val="bg1"/>
                </a:solidFill>
                <a:latin typeface="Product Sans" panose="020B0403030502040203" pitchFamily="34" charset="0"/>
              </a:rPr>
              <a:t>Output = Max (zero, Input)</a:t>
            </a:r>
          </a:p>
        </p:txBody>
      </p:sp>
    </p:spTree>
    <p:extLst>
      <p:ext uri="{BB962C8B-B14F-4D97-AF65-F5344CB8AC3E}">
        <p14:creationId xmlns:p14="http://schemas.microsoft.com/office/powerpoint/2010/main" val="10559527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F56D-9503-48A6-8202-A6FAB7A0D827}"/>
              </a:ext>
            </a:extLst>
          </p:cNvPr>
          <p:cNvSpPr>
            <a:spLocks noGrp="1"/>
          </p:cNvSpPr>
          <p:nvPr>
            <p:ph type="title"/>
          </p:nvPr>
        </p:nvSpPr>
        <p:spPr/>
        <p:txBody>
          <a:bodyPr/>
          <a:lstStyle/>
          <a:p>
            <a:r>
              <a:rPr lang="en-US" dirty="0">
                <a:solidFill>
                  <a:schemeClr val="bg1">
                    <a:lumMod val="50000"/>
                    <a:lumOff val="50000"/>
                  </a:schemeClr>
                </a:solidFill>
                <a:latin typeface="Product Sans" panose="020B0403030502040203" pitchFamily="34" charset="0"/>
              </a:rPr>
              <a:t>What ReLU Does to a Feature Map!</a:t>
            </a:r>
          </a:p>
        </p:txBody>
      </p:sp>
      <p:pic>
        <p:nvPicPr>
          <p:cNvPr id="4" name="Content Placeholder 3" descr="A picture containing photo&#10;&#10;Description generated with high confidence">
            <a:extLst>
              <a:ext uri="{FF2B5EF4-FFF2-40B4-BE49-F238E27FC236}">
                <a16:creationId xmlns:a16="http://schemas.microsoft.com/office/drawing/2014/main" id="{251C953D-BDD8-4B69-86F7-E66979DEB9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9" t="2505" r="989" b="3509"/>
          <a:stretch/>
        </p:blipFill>
        <p:spPr>
          <a:xfrm>
            <a:off x="1064173" y="2591458"/>
            <a:ext cx="6999890" cy="2506718"/>
          </a:xfrm>
          <a:prstGeom prst="rect">
            <a:avLst/>
          </a:prstGeom>
        </p:spPr>
      </p:pic>
    </p:spTree>
    <p:extLst>
      <p:ext uri="{BB962C8B-B14F-4D97-AF65-F5344CB8AC3E}">
        <p14:creationId xmlns:p14="http://schemas.microsoft.com/office/powerpoint/2010/main" val="4170893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21">
            <a:extLst>
              <a:ext uri="{FF2B5EF4-FFF2-40B4-BE49-F238E27FC236}">
                <a16:creationId xmlns:a16="http://schemas.microsoft.com/office/drawing/2014/main" id="{B29255F5-7CAA-4181-86C9-E343BB20995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2313246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8373-3F21-47C0-AB02-3C46700E7F12}"/>
              </a:ext>
            </a:extLst>
          </p:cNvPr>
          <p:cNvSpPr>
            <a:spLocks noGrp="1"/>
          </p:cNvSpPr>
          <p:nvPr>
            <p:ph type="title"/>
          </p:nvPr>
        </p:nvSpPr>
        <p:spPr/>
        <p:txBody>
          <a:bodyPr/>
          <a:lstStyle/>
          <a:p>
            <a:r>
              <a:rPr lang="en-US" dirty="0">
                <a:latin typeface="Product Sans" panose="020B0403030502040203" pitchFamily="34" charset="0"/>
              </a:rPr>
              <a:t>Pooling</a:t>
            </a:r>
          </a:p>
        </p:txBody>
      </p:sp>
      <p:sp>
        <p:nvSpPr>
          <p:cNvPr id="3" name="Content Placeholder 2">
            <a:extLst>
              <a:ext uri="{FF2B5EF4-FFF2-40B4-BE49-F238E27FC236}">
                <a16:creationId xmlns:a16="http://schemas.microsoft.com/office/drawing/2014/main" id="{D48F1FC4-3D36-4E43-9042-CFDDAD618DD6}"/>
              </a:ext>
            </a:extLst>
          </p:cNvPr>
          <p:cNvSpPr>
            <a:spLocks noGrp="1"/>
          </p:cNvSpPr>
          <p:nvPr>
            <p:ph idx="1"/>
          </p:nvPr>
        </p:nvSpPr>
        <p:spPr>
          <a:xfrm>
            <a:off x="628650" y="2226468"/>
            <a:ext cx="5025366" cy="3030994"/>
          </a:xfrm>
        </p:spPr>
        <p:txBody>
          <a:bodyPr>
            <a:normAutofit/>
          </a:bodyPr>
          <a:lstStyle/>
          <a:p>
            <a:pPr marL="0" indent="0">
              <a:lnSpc>
                <a:spcPct val="150000"/>
              </a:lnSpc>
              <a:buNone/>
            </a:pPr>
            <a:r>
              <a:rPr lang="en-US" sz="1500" dirty="0">
                <a:solidFill>
                  <a:schemeClr val="tx1">
                    <a:lumMod val="65000"/>
                    <a:lumOff val="35000"/>
                  </a:schemeClr>
                </a:solidFill>
                <a:latin typeface="Product Sans" panose="020B0403030502040203" pitchFamily="34" charset="0"/>
              </a:rPr>
              <a:t>Spatial Pooling (also called subsampling or </a:t>
            </a:r>
            <a:r>
              <a:rPr lang="en-US" sz="1500" dirty="0" err="1">
                <a:solidFill>
                  <a:schemeClr val="tx1">
                    <a:lumMod val="65000"/>
                    <a:lumOff val="35000"/>
                  </a:schemeClr>
                </a:solidFill>
                <a:latin typeface="Product Sans" panose="020B0403030502040203" pitchFamily="34" charset="0"/>
              </a:rPr>
              <a:t>downsampling</a:t>
            </a:r>
            <a:r>
              <a:rPr lang="en-US" sz="1500" dirty="0">
                <a:solidFill>
                  <a:schemeClr val="tx1">
                    <a:lumMod val="65000"/>
                    <a:lumOff val="35000"/>
                  </a:schemeClr>
                </a:solidFill>
                <a:latin typeface="Product Sans" panose="020B0403030502040203" pitchFamily="34" charset="0"/>
              </a:rPr>
              <a:t>) reduces the dimensionality of each feature map but retains the most important information.</a:t>
            </a:r>
          </a:p>
          <a:p>
            <a:pPr marL="0" indent="0">
              <a:lnSpc>
                <a:spcPct val="150000"/>
              </a:lnSpc>
              <a:buNone/>
            </a:pPr>
            <a:r>
              <a:rPr lang="en-US" sz="1500" dirty="0">
                <a:solidFill>
                  <a:schemeClr val="tx1">
                    <a:lumMod val="65000"/>
                    <a:lumOff val="35000"/>
                  </a:schemeClr>
                </a:solidFill>
                <a:latin typeface="Product Sans" panose="020B0403030502040203" pitchFamily="34" charset="0"/>
              </a:rPr>
              <a:t>Three Types : </a:t>
            </a:r>
          </a:p>
          <a:p>
            <a:pPr marL="685800" lvl="1" indent="-342900">
              <a:lnSpc>
                <a:spcPct val="150000"/>
              </a:lnSpc>
              <a:buFont typeface="+mj-lt"/>
              <a:buAutoNum type="arabicPeriod"/>
            </a:pPr>
            <a:r>
              <a:rPr lang="en-US" sz="1350" dirty="0">
                <a:solidFill>
                  <a:schemeClr val="tx1">
                    <a:lumMod val="65000"/>
                    <a:lumOff val="35000"/>
                  </a:schemeClr>
                </a:solidFill>
                <a:latin typeface="Product Sans" panose="020B0403030502040203" pitchFamily="34" charset="0"/>
              </a:rPr>
              <a:t>Max</a:t>
            </a:r>
          </a:p>
          <a:p>
            <a:pPr marL="685800" lvl="1" indent="-342900">
              <a:lnSpc>
                <a:spcPct val="150000"/>
              </a:lnSpc>
              <a:buFont typeface="+mj-lt"/>
              <a:buAutoNum type="arabicPeriod"/>
            </a:pPr>
            <a:r>
              <a:rPr lang="en-US" sz="1350" dirty="0">
                <a:solidFill>
                  <a:schemeClr val="tx1">
                    <a:lumMod val="65000"/>
                    <a:lumOff val="35000"/>
                  </a:schemeClr>
                </a:solidFill>
                <a:latin typeface="Product Sans" panose="020B0403030502040203" pitchFamily="34" charset="0"/>
              </a:rPr>
              <a:t>Average</a:t>
            </a:r>
          </a:p>
          <a:p>
            <a:pPr marL="685800" lvl="1" indent="-342900">
              <a:lnSpc>
                <a:spcPct val="150000"/>
              </a:lnSpc>
              <a:buFont typeface="+mj-lt"/>
              <a:buAutoNum type="arabicPeriod"/>
            </a:pPr>
            <a:r>
              <a:rPr lang="en-US" sz="1350" dirty="0">
                <a:solidFill>
                  <a:schemeClr val="tx1">
                    <a:lumMod val="65000"/>
                    <a:lumOff val="35000"/>
                  </a:schemeClr>
                </a:solidFill>
                <a:latin typeface="Product Sans" panose="020B0403030502040203" pitchFamily="34" charset="0"/>
              </a:rPr>
              <a:t>Sum</a:t>
            </a:r>
          </a:p>
        </p:txBody>
      </p:sp>
      <p:pic>
        <p:nvPicPr>
          <p:cNvPr id="5" name="Picture 4" descr="A screenshot of a cell phone&#10;&#10;Description generated with high confidence">
            <a:extLst>
              <a:ext uri="{FF2B5EF4-FFF2-40B4-BE49-F238E27FC236}">
                <a16:creationId xmlns:a16="http://schemas.microsoft.com/office/drawing/2014/main" id="{1D8A69CA-C44D-44B7-B889-5F75145F1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030" y="2448022"/>
            <a:ext cx="2755283" cy="2349883"/>
          </a:xfrm>
          <a:prstGeom prst="rect">
            <a:avLst/>
          </a:prstGeom>
        </p:spPr>
      </p:pic>
    </p:spTree>
    <p:extLst>
      <p:ext uri="{BB962C8B-B14F-4D97-AF65-F5344CB8AC3E}">
        <p14:creationId xmlns:p14="http://schemas.microsoft.com/office/powerpoint/2010/main" val="23981931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397DB6-7296-4FBC-B228-62132CB1E0E5}"/>
              </a:ext>
            </a:extLst>
          </p:cNvPr>
          <p:cNvSpPr>
            <a:spLocks noGrp="1"/>
          </p:cNvSpPr>
          <p:nvPr>
            <p:ph type="title"/>
          </p:nvPr>
        </p:nvSpPr>
        <p:spPr/>
        <p:txBody>
          <a:bodyPr/>
          <a:lstStyle/>
          <a:p>
            <a:r>
              <a:rPr lang="en-US" dirty="0">
                <a:latin typeface="Product Sans" panose="020B0403030502040203" pitchFamily="34" charset="0"/>
              </a:rPr>
              <a:t>Applications of Deep Learning</a:t>
            </a:r>
          </a:p>
        </p:txBody>
      </p:sp>
      <p:sp>
        <p:nvSpPr>
          <p:cNvPr id="5" name="Text Placeholder 4">
            <a:extLst>
              <a:ext uri="{FF2B5EF4-FFF2-40B4-BE49-F238E27FC236}">
                <a16:creationId xmlns:a16="http://schemas.microsoft.com/office/drawing/2014/main" id="{BB1F809E-0797-4447-B397-270FF78F8F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13719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1"/>
            <a:ext cx="9144001" cy="6858001"/>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231682" cy="6923762"/>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22">
            <a:extLst>
              <a:ext uri="{FF2B5EF4-FFF2-40B4-BE49-F238E27FC236}">
                <a16:creationId xmlns:a16="http://schemas.microsoft.com/office/drawing/2014/main" id="{2A48B864-FB3F-4278-BAE3-CCD7C1D15DE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5594583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1" y="0"/>
            <a:ext cx="9143999" cy="68580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1" y="0"/>
            <a:ext cx="9143999" cy="68580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23">
            <a:extLst>
              <a:ext uri="{FF2B5EF4-FFF2-40B4-BE49-F238E27FC236}">
                <a16:creationId xmlns:a16="http://schemas.microsoft.com/office/drawing/2014/main" id="{7F141E11-F296-4656-92E3-B997F7ED9A2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387897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1143000" y="864394"/>
            <a:ext cx="6858000" cy="514350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32">
            <a:extLst>
              <a:ext uri="{FF2B5EF4-FFF2-40B4-BE49-F238E27FC236}">
                <a16:creationId xmlns:a16="http://schemas.microsoft.com/office/drawing/2014/main" id="{83A23B70-52C2-4FCC-A17B-EDFC611C858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1194621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CD67B3-B9BF-4621-A2B9-7C137BF75642}"/>
              </a:ext>
            </a:extLst>
          </p:cNvPr>
          <p:cNvSpPr>
            <a:spLocks noGrp="1"/>
          </p:cNvSpPr>
          <p:nvPr>
            <p:ph type="title"/>
          </p:nvPr>
        </p:nvSpPr>
        <p:spPr/>
        <p:txBody>
          <a:bodyPr>
            <a:normAutofit/>
          </a:bodyPr>
          <a:lstStyle/>
          <a:p>
            <a:r>
              <a:rPr lang="en-US" sz="4800" dirty="0">
                <a:latin typeface="Product Sans" panose="020B0403030502040203" pitchFamily="34" charset="0"/>
              </a:rPr>
              <a:t>Tools</a:t>
            </a:r>
          </a:p>
        </p:txBody>
      </p:sp>
      <p:sp>
        <p:nvSpPr>
          <p:cNvPr id="5" name="Text Placeholder 4">
            <a:extLst>
              <a:ext uri="{FF2B5EF4-FFF2-40B4-BE49-F238E27FC236}">
                <a16:creationId xmlns:a16="http://schemas.microsoft.com/office/drawing/2014/main" id="{0C2E0A59-E815-4656-925D-D62AEA8B4DF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324955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35C3E5-C70F-4AD9-9562-49908C7114AC}"/>
              </a:ext>
            </a:extLst>
          </p:cNvPr>
          <p:cNvSpPr>
            <a:spLocks noGrp="1"/>
          </p:cNvSpPr>
          <p:nvPr>
            <p:ph type="title"/>
          </p:nvPr>
        </p:nvSpPr>
        <p:spPr/>
        <p:txBody>
          <a:bodyPr/>
          <a:lstStyle/>
          <a:p>
            <a:r>
              <a:rPr lang="en-US" dirty="0">
                <a:latin typeface="Product Sans" panose="020B0403030502040203" pitchFamily="34" charset="0"/>
              </a:rPr>
              <a:t>Comparison</a:t>
            </a:r>
          </a:p>
        </p:txBody>
      </p:sp>
      <p:sp>
        <p:nvSpPr>
          <p:cNvPr id="11" name="Text Placeholder 10">
            <a:extLst>
              <a:ext uri="{FF2B5EF4-FFF2-40B4-BE49-F238E27FC236}">
                <a16:creationId xmlns:a16="http://schemas.microsoft.com/office/drawing/2014/main" id="{6D954A3A-837B-44E2-A812-320A3A08C1C0}"/>
              </a:ext>
            </a:extLst>
          </p:cNvPr>
          <p:cNvSpPr>
            <a:spLocks noGrp="1"/>
          </p:cNvSpPr>
          <p:nvPr>
            <p:ph type="body" idx="1"/>
          </p:nvPr>
        </p:nvSpPr>
        <p:spPr>
          <a:solidFill>
            <a:schemeClr val="bg1">
              <a:lumMod val="85000"/>
            </a:schemeClr>
          </a:solidFill>
          <a:ln>
            <a:noFill/>
          </a:ln>
        </p:spPr>
        <p:txBody>
          <a:bodyPr anchor="ctr"/>
          <a:lstStyle/>
          <a:p>
            <a:r>
              <a:rPr lang="en-US" dirty="0">
                <a:latin typeface="Product Sans" panose="020B0403030502040203" pitchFamily="34" charset="0"/>
              </a:rPr>
              <a:t>CPU	</a:t>
            </a:r>
          </a:p>
        </p:txBody>
      </p:sp>
      <p:sp>
        <p:nvSpPr>
          <p:cNvPr id="12" name="Content Placeholder 11">
            <a:extLst>
              <a:ext uri="{FF2B5EF4-FFF2-40B4-BE49-F238E27FC236}">
                <a16:creationId xmlns:a16="http://schemas.microsoft.com/office/drawing/2014/main" id="{4CC1C9D8-252D-413B-B324-6ED706706752}"/>
              </a:ext>
            </a:extLst>
          </p:cNvPr>
          <p:cNvSpPr>
            <a:spLocks noGrp="1"/>
          </p:cNvSpPr>
          <p:nvPr>
            <p:ph sz="half" idx="2"/>
          </p:nvPr>
        </p:nvSpPr>
        <p:spPr/>
        <p:txBody>
          <a:bodyPr>
            <a:normAutofit fontScale="85000" lnSpcReduction="20000"/>
          </a:bodyPr>
          <a:lstStyle/>
          <a:p>
            <a:pPr marL="0" indent="0">
              <a:buNone/>
            </a:pPr>
            <a:endParaRPr lang="en-US" dirty="0">
              <a:latin typeface="Product Sans" panose="020B0403030502040203" pitchFamily="34" charset="0"/>
            </a:endParaRPr>
          </a:p>
          <a:p>
            <a:pPr marL="0" indent="0">
              <a:buNone/>
            </a:pPr>
            <a:r>
              <a:rPr lang="en-US" dirty="0">
                <a:latin typeface="Product Sans" panose="020B0403030502040203" pitchFamily="34" charset="0"/>
              </a:rPr>
              <a:t>Incredibly Flexible</a:t>
            </a:r>
          </a:p>
          <a:p>
            <a:pPr marL="0" indent="0">
              <a:buNone/>
            </a:pPr>
            <a:endParaRPr lang="en-US" dirty="0">
              <a:latin typeface="Product Sans" panose="020B0403030502040203" pitchFamily="34" charset="0"/>
            </a:endParaRPr>
          </a:p>
          <a:p>
            <a:pPr marL="0" indent="0">
              <a:buNone/>
            </a:pPr>
            <a:r>
              <a:rPr lang="en-US" dirty="0">
                <a:latin typeface="Product Sans" panose="020B0403030502040203" pitchFamily="34" charset="0"/>
              </a:rPr>
              <a:t>Number of processing cores in the order of tens.</a:t>
            </a:r>
          </a:p>
          <a:p>
            <a:pPr marL="0" indent="0">
              <a:buNone/>
            </a:pPr>
            <a:endParaRPr lang="en-US" dirty="0">
              <a:latin typeface="Product Sans" panose="020B0403030502040203" pitchFamily="34" charset="0"/>
            </a:endParaRPr>
          </a:p>
          <a:p>
            <a:pPr marL="0" indent="0">
              <a:buNone/>
            </a:pPr>
            <a:r>
              <a:rPr lang="en-US" dirty="0">
                <a:latin typeface="Product Sans" panose="020B0403030502040203" pitchFamily="34" charset="0"/>
              </a:rPr>
              <a:t>Operates on It’s own</a:t>
            </a:r>
          </a:p>
          <a:p>
            <a:pPr marL="0" indent="0">
              <a:buNone/>
            </a:pPr>
            <a:endParaRPr lang="en-US" dirty="0">
              <a:latin typeface="Product Sans" panose="020B0403030502040203" pitchFamily="34" charset="0"/>
            </a:endParaRPr>
          </a:p>
          <a:p>
            <a:pPr marL="0" indent="0">
              <a:buNone/>
            </a:pPr>
            <a:r>
              <a:rPr lang="en-US" dirty="0">
                <a:latin typeface="Product Sans" panose="020B0403030502040203" pitchFamily="34" charset="0"/>
              </a:rPr>
              <a:t>Low Latency</a:t>
            </a:r>
          </a:p>
        </p:txBody>
      </p:sp>
      <p:sp>
        <p:nvSpPr>
          <p:cNvPr id="13" name="Text Placeholder 12">
            <a:extLst>
              <a:ext uri="{FF2B5EF4-FFF2-40B4-BE49-F238E27FC236}">
                <a16:creationId xmlns:a16="http://schemas.microsoft.com/office/drawing/2014/main" id="{9D82E320-A300-459D-B089-2A02D78D408A}"/>
              </a:ext>
            </a:extLst>
          </p:cNvPr>
          <p:cNvSpPr>
            <a:spLocks noGrp="1"/>
          </p:cNvSpPr>
          <p:nvPr>
            <p:ph type="body" sz="quarter" idx="3"/>
          </p:nvPr>
        </p:nvSpPr>
        <p:spPr>
          <a:solidFill>
            <a:schemeClr val="bg1">
              <a:lumMod val="85000"/>
            </a:schemeClr>
          </a:solidFill>
          <a:ln>
            <a:noFill/>
          </a:ln>
        </p:spPr>
        <p:txBody>
          <a:bodyPr anchor="ctr"/>
          <a:lstStyle/>
          <a:p>
            <a:r>
              <a:rPr lang="en-US" dirty="0">
                <a:latin typeface="Product Sans" panose="020B0403030502040203" pitchFamily="34" charset="0"/>
              </a:rPr>
              <a:t>GPU</a:t>
            </a:r>
          </a:p>
        </p:txBody>
      </p:sp>
      <p:sp>
        <p:nvSpPr>
          <p:cNvPr id="14" name="Content Placeholder 13">
            <a:extLst>
              <a:ext uri="{FF2B5EF4-FFF2-40B4-BE49-F238E27FC236}">
                <a16:creationId xmlns:a16="http://schemas.microsoft.com/office/drawing/2014/main" id="{C8DE76B0-80D1-415A-AF3C-DEEA25E397C1}"/>
              </a:ext>
            </a:extLst>
          </p:cNvPr>
          <p:cNvSpPr>
            <a:spLocks noGrp="1"/>
          </p:cNvSpPr>
          <p:nvPr>
            <p:ph sz="quarter" idx="4"/>
          </p:nvPr>
        </p:nvSpPr>
        <p:spPr/>
        <p:txBody>
          <a:bodyPr>
            <a:normAutofit fontScale="85000" lnSpcReduction="20000"/>
          </a:bodyPr>
          <a:lstStyle/>
          <a:p>
            <a:pPr marL="0" indent="0">
              <a:buNone/>
            </a:pPr>
            <a:endParaRPr lang="en-US" dirty="0">
              <a:latin typeface="Product Sans" panose="020B0403030502040203" pitchFamily="34" charset="0"/>
            </a:endParaRPr>
          </a:p>
          <a:p>
            <a:pPr marL="0" indent="0">
              <a:buNone/>
            </a:pPr>
            <a:r>
              <a:rPr lang="en-US" dirty="0">
                <a:latin typeface="Product Sans" panose="020B0403030502040203" pitchFamily="34" charset="0"/>
              </a:rPr>
              <a:t>Limited Operations</a:t>
            </a:r>
          </a:p>
          <a:p>
            <a:pPr marL="0" indent="0">
              <a:buNone/>
            </a:pPr>
            <a:endParaRPr lang="en-US" dirty="0">
              <a:latin typeface="Product Sans" panose="020B0403030502040203" pitchFamily="34" charset="0"/>
            </a:endParaRPr>
          </a:p>
          <a:p>
            <a:pPr marL="0" indent="0">
              <a:buNone/>
            </a:pPr>
            <a:r>
              <a:rPr lang="en-US" dirty="0">
                <a:latin typeface="Product Sans" panose="020B0403030502040203" pitchFamily="34" charset="0"/>
              </a:rPr>
              <a:t>Number of processing cores in the order of thousands</a:t>
            </a:r>
          </a:p>
          <a:p>
            <a:pPr marL="0" indent="0">
              <a:buNone/>
            </a:pPr>
            <a:endParaRPr lang="en-US" dirty="0">
              <a:latin typeface="Product Sans" panose="020B0403030502040203" pitchFamily="34" charset="0"/>
            </a:endParaRPr>
          </a:p>
          <a:p>
            <a:pPr marL="0" indent="0">
              <a:buNone/>
            </a:pPr>
            <a:r>
              <a:rPr lang="en-US" dirty="0">
                <a:latin typeface="Product Sans" panose="020B0403030502040203" pitchFamily="34" charset="0"/>
              </a:rPr>
              <a:t>Operated by CPU</a:t>
            </a:r>
          </a:p>
          <a:p>
            <a:pPr marL="0" indent="0">
              <a:buNone/>
            </a:pPr>
            <a:endParaRPr lang="en-US" dirty="0">
              <a:latin typeface="Product Sans" panose="020B0403030502040203" pitchFamily="34" charset="0"/>
            </a:endParaRPr>
          </a:p>
          <a:p>
            <a:pPr marL="0" indent="0">
              <a:buNone/>
            </a:pPr>
            <a:r>
              <a:rPr lang="en-US" dirty="0">
                <a:latin typeface="Product Sans" panose="020B0403030502040203" pitchFamily="34" charset="0"/>
              </a:rPr>
              <a:t>High Latency</a:t>
            </a:r>
          </a:p>
        </p:txBody>
      </p:sp>
    </p:spTree>
    <p:extLst>
      <p:ext uri="{BB962C8B-B14F-4D97-AF65-F5344CB8AC3E}">
        <p14:creationId xmlns:p14="http://schemas.microsoft.com/office/powerpoint/2010/main" val="17609687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BDAA-5952-4249-8532-DAAB89060F81}"/>
              </a:ext>
            </a:extLst>
          </p:cNvPr>
          <p:cNvSpPr>
            <a:spLocks noGrp="1"/>
          </p:cNvSpPr>
          <p:nvPr>
            <p:ph type="title"/>
          </p:nvPr>
        </p:nvSpPr>
        <p:spPr/>
        <p:txBody>
          <a:bodyPr/>
          <a:lstStyle/>
          <a:p>
            <a:r>
              <a:rPr lang="en-US" dirty="0">
                <a:solidFill>
                  <a:schemeClr val="bg2">
                    <a:lumMod val="10000"/>
                  </a:schemeClr>
                </a:solidFill>
                <a:latin typeface="Product Sans" panose="020B0403030502040203" pitchFamily="34" charset="0"/>
              </a:rPr>
              <a:t>How do you measure speed?</a:t>
            </a:r>
          </a:p>
        </p:txBody>
      </p:sp>
      <p:sp>
        <p:nvSpPr>
          <p:cNvPr id="17" name="TextBox 16">
            <a:extLst>
              <a:ext uri="{FF2B5EF4-FFF2-40B4-BE49-F238E27FC236}">
                <a16:creationId xmlns:a16="http://schemas.microsoft.com/office/drawing/2014/main" id="{6ACF6223-5AF5-4F80-A479-D826137453F9}"/>
              </a:ext>
            </a:extLst>
          </p:cNvPr>
          <p:cNvSpPr txBox="1"/>
          <p:nvPr/>
        </p:nvSpPr>
        <p:spPr>
          <a:xfrm>
            <a:off x="502482" y="3276950"/>
            <a:ext cx="2517546" cy="784830"/>
          </a:xfrm>
          <a:prstGeom prst="rect">
            <a:avLst/>
          </a:prstGeom>
          <a:noFill/>
        </p:spPr>
        <p:txBody>
          <a:bodyPr wrap="square" rtlCol="0">
            <a:spAutoFit/>
          </a:bodyPr>
          <a:lstStyle/>
          <a:p>
            <a:r>
              <a:rPr lang="en-US" sz="2250" dirty="0">
                <a:solidFill>
                  <a:schemeClr val="bg2">
                    <a:lumMod val="10000"/>
                  </a:schemeClr>
                </a:solidFill>
                <a:latin typeface="Product Sans" panose="020B0403030502040203" pitchFamily="34" charset="0"/>
              </a:rPr>
              <a:t>How fast can you do one thing?</a:t>
            </a:r>
          </a:p>
        </p:txBody>
      </p:sp>
      <p:sp>
        <p:nvSpPr>
          <p:cNvPr id="18" name="TextBox 17">
            <a:extLst>
              <a:ext uri="{FF2B5EF4-FFF2-40B4-BE49-F238E27FC236}">
                <a16:creationId xmlns:a16="http://schemas.microsoft.com/office/drawing/2014/main" id="{75B5A687-90B7-416B-9C98-8EF009B0D1F3}"/>
              </a:ext>
            </a:extLst>
          </p:cNvPr>
          <p:cNvSpPr txBox="1"/>
          <p:nvPr/>
        </p:nvSpPr>
        <p:spPr>
          <a:xfrm>
            <a:off x="6239481" y="3276950"/>
            <a:ext cx="2510786" cy="1131079"/>
          </a:xfrm>
          <a:prstGeom prst="rect">
            <a:avLst/>
          </a:prstGeom>
          <a:noFill/>
        </p:spPr>
        <p:txBody>
          <a:bodyPr wrap="square" rtlCol="0">
            <a:spAutoFit/>
          </a:bodyPr>
          <a:lstStyle/>
          <a:p>
            <a:r>
              <a:rPr lang="en-US" sz="2250" dirty="0">
                <a:solidFill>
                  <a:schemeClr val="bg2">
                    <a:lumMod val="10000"/>
                  </a:schemeClr>
                </a:solidFill>
                <a:latin typeface="Product Sans" panose="020B0403030502040203" pitchFamily="34" charset="0"/>
              </a:rPr>
              <a:t>How much can you do per second?</a:t>
            </a:r>
          </a:p>
        </p:txBody>
      </p:sp>
      <p:sp>
        <p:nvSpPr>
          <p:cNvPr id="20" name="TextBox 19">
            <a:extLst>
              <a:ext uri="{FF2B5EF4-FFF2-40B4-BE49-F238E27FC236}">
                <a16:creationId xmlns:a16="http://schemas.microsoft.com/office/drawing/2014/main" id="{5DF78FCB-EAA1-406B-A740-5D55CAB2BFCD}"/>
              </a:ext>
            </a:extLst>
          </p:cNvPr>
          <p:cNvSpPr txBox="1"/>
          <p:nvPr/>
        </p:nvSpPr>
        <p:spPr>
          <a:xfrm>
            <a:off x="6239482" y="4371063"/>
            <a:ext cx="2510786" cy="438582"/>
          </a:xfrm>
          <a:prstGeom prst="rect">
            <a:avLst/>
          </a:prstGeom>
          <a:solidFill>
            <a:schemeClr val="tx1"/>
          </a:solidFill>
        </p:spPr>
        <p:txBody>
          <a:bodyPr wrap="square" rtlCol="0">
            <a:spAutoFit/>
          </a:bodyPr>
          <a:lstStyle/>
          <a:p>
            <a:r>
              <a:rPr lang="en-US" sz="2250" dirty="0">
                <a:solidFill>
                  <a:schemeClr val="bg1"/>
                </a:solidFill>
                <a:latin typeface="Product Sans" panose="020B0403030502040203" pitchFamily="34" charset="0"/>
              </a:rPr>
              <a:t>Throughput</a:t>
            </a:r>
          </a:p>
        </p:txBody>
      </p:sp>
      <p:sp>
        <p:nvSpPr>
          <p:cNvPr id="23" name="TextBox 22">
            <a:extLst>
              <a:ext uri="{FF2B5EF4-FFF2-40B4-BE49-F238E27FC236}">
                <a16:creationId xmlns:a16="http://schemas.microsoft.com/office/drawing/2014/main" id="{3F5C445C-C68B-436F-B367-2B7E2C12447F}"/>
              </a:ext>
            </a:extLst>
          </p:cNvPr>
          <p:cNvSpPr txBox="1"/>
          <p:nvPr/>
        </p:nvSpPr>
        <p:spPr>
          <a:xfrm>
            <a:off x="502482" y="4371063"/>
            <a:ext cx="2264100" cy="438582"/>
          </a:xfrm>
          <a:prstGeom prst="rect">
            <a:avLst/>
          </a:prstGeom>
          <a:solidFill>
            <a:schemeClr val="tx1"/>
          </a:solidFill>
        </p:spPr>
        <p:txBody>
          <a:bodyPr wrap="square" rtlCol="0">
            <a:spAutoFit/>
          </a:bodyPr>
          <a:lstStyle/>
          <a:p>
            <a:r>
              <a:rPr lang="en-US" sz="2250" dirty="0">
                <a:solidFill>
                  <a:schemeClr val="bg1"/>
                </a:solidFill>
                <a:latin typeface="Product Sans" panose="020B0403030502040203" pitchFamily="34" charset="0"/>
              </a:rPr>
              <a:t>Latency</a:t>
            </a:r>
          </a:p>
        </p:txBody>
      </p:sp>
      <p:sp>
        <p:nvSpPr>
          <p:cNvPr id="26" name="Rectangle 25">
            <a:extLst>
              <a:ext uri="{FF2B5EF4-FFF2-40B4-BE49-F238E27FC236}">
                <a16:creationId xmlns:a16="http://schemas.microsoft.com/office/drawing/2014/main" id="{899BB15C-797A-4F60-9C6B-0D927B2E14C5}"/>
              </a:ext>
            </a:extLst>
          </p:cNvPr>
          <p:cNvSpPr/>
          <p:nvPr/>
        </p:nvSpPr>
        <p:spPr>
          <a:xfrm>
            <a:off x="2840522" y="5111758"/>
            <a:ext cx="3248326" cy="415498"/>
          </a:xfrm>
          <a:prstGeom prst="rect">
            <a:avLst/>
          </a:prstGeom>
          <a:noFill/>
        </p:spPr>
        <p:txBody>
          <a:bodyPr wrap="none" lIns="68580" tIns="34290" rIns="68580" bIns="34290">
            <a:spAutoFit/>
          </a:bodyPr>
          <a:lstStyle/>
          <a:p>
            <a:pPr algn="ctr"/>
            <a:r>
              <a:rPr lang="en-US" sz="2250" dirty="0">
                <a:ln w="0"/>
                <a:effectLst>
                  <a:outerShdw blurRad="38100" dist="25400" dir="5400000" algn="ctr" rotWithShape="0">
                    <a:srgbClr val="6E747A">
                      <a:alpha val="43000"/>
                    </a:srgbClr>
                  </a:outerShdw>
                </a:effectLst>
                <a:latin typeface="Product Sans" panose="020B0403030502040203" pitchFamily="34" charset="0"/>
              </a:rPr>
              <a:t>Throughput = Parallelism</a:t>
            </a:r>
          </a:p>
        </p:txBody>
      </p:sp>
      <p:grpSp>
        <p:nvGrpSpPr>
          <p:cNvPr id="27" name="Group 26">
            <a:extLst>
              <a:ext uri="{FF2B5EF4-FFF2-40B4-BE49-F238E27FC236}">
                <a16:creationId xmlns:a16="http://schemas.microsoft.com/office/drawing/2014/main" id="{AC3B2718-A2BF-4245-BD1C-3396293CAEB0}"/>
              </a:ext>
            </a:extLst>
          </p:cNvPr>
          <p:cNvGrpSpPr/>
          <p:nvPr/>
        </p:nvGrpSpPr>
        <p:grpSpPr>
          <a:xfrm>
            <a:off x="3122769" y="2807831"/>
            <a:ext cx="1282125" cy="2098886"/>
            <a:chOff x="2205038" y="2975779"/>
            <a:chExt cx="2163762" cy="3196421"/>
          </a:xfrm>
        </p:grpSpPr>
        <p:pic>
          <p:nvPicPr>
            <p:cNvPr id="28" name="Graphic 27">
              <a:extLst>
                <a:ext uri="{FF2B5EF4-FFF2-40B4-BE49-F238E27FC236}">
                  <a16:creationId xmlns:a16="http://schemas.microsoft.com/office/drawing/2014/main" id="{0533CC1D-5F5E-4EFB-B112-8D6C3D2FB7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5038" y="4008438"/>
              <a:ext cx="2163762" cy="2163762"/>
            </a:xfrm>
            <a:prstGeom prst="rect">
              <a:avLst/>
            </a:prstGeom>
          </p:spPr>
        </p:pic>
        <p:sp>
          <p:nvSpPr>
            <p:cNvPr id="29" name="Cylinder 28">
              <a:extLst>
                <a:ext uri="{FF2B5EF4-FFF2-40B4-BE49-F238E27FC236}">
                  <a16:creationId xmlns:a16="http://schemas.microsoft.com/office/drawing/2014/main" id="{949779DA-8FCF-452E-A660-0FCE09964217}"/>
                </a:ext>
              </a:extLst>
            </p:cNvPr>
            <p:cNvSpPr/>
            <p:nvPr/>
          </p:nvSpPr>
          <p:spPr>
            <a:xfrm flipH="1">
              <a:off x="2931616" y="2975779"/>
              <a:ext cx="707289" cy="2333317"/>
            </a:xfrm>
            <a:prstGeom prst="can">
              <a:avLst>
                <a:gd name="adj" fmla="val 3438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0" name="Graphic 29">
              <a:extLst>
                <a:ext uri="{FF2B5EF4-FFF2-40B4-BE49-F238E27FC236}">
                  <a16:creationId xmlns:a16="http://schemas.microsoft.com/office/drawing/2014/main" id="{FD14068A-564B-4E08-AFDB-F512A2C36AB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171" b="88716"/>
            <a:stretch/>
          </p:blipFill>
          <p:spPr>
            <a:xfrm>
              <a:off x="2205038" y="4206874"/>
              <a:ext cx="2163762" cy="45719"/>
            </a:xfrm>
            <a:prstGeom prst="rect">
              <a:avLst/>
            </a:prstGeom>
          </p:spPr>
        </p:pic>
      </p:grpSp>
      <p:grpSp>
        <p:nvGrpSpPr>
          <p:cNvPr id="31" name="Group 30">
            <a:extLst>
              <a:ext uri="{FF2B5EF4-FFF2-40B4-BE49-F238E27FC236}">
                <a16:creationId xmlns:a16="http://schemas.microsoft.com/office/drawing/2014/main" id="{54EE327E-929F-4A10-ADB0-0147B22049F6}"/>
              </a:ext>
            </a:extLst>
          </p:cNvPr>
          <p:cNvGrpSpPr/>
          <p:nvPr/>
        </p:nvGrpSpPr>
        <p:grpSpPr>
          <a:xfrm>
            <a:off x="4601169" y="2807830"/>
            <a:ext cx="1282125" cy="2039570"/>
            <a:chOff x="5917570" y="2926557"/>
            <a:chExt cx="2163762" cy="3245643"/>
          </a:xfrm>
        </p:grpSpPr>
        <p:pic>
          <p:nvPicPr>
            <p:cNvPr id="32" name="Graphic 31">
              <a:extLst>
                <a:ext uri="{FF2B5EF4-FFF2-40B4-BE49-F238E27FC236}">
                  <a16:creationId xmlns:a16="http://schemas.microsoft.com/office/drawing/2014/main" id="{4C7FC2EC-1BF0-408D-BF9A-D6589549A8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7570" y="4008438"/>
              <a:ext cx="2163762" cy="2163762"/>
            </a:xfrm>
            <a:prstGeom prst="rect">
              <a:avLst/>
            </a:prstGeom>
          </p:spPr>
        </p:pic>
        <p:grpSp>
          <p:nvGrpSpPr>
            <p:cNvPr id="33" name="Group 32">
              <a:extLst>
                <a:ext uri="{FF2B5EF4-FFF2-40B4-BE49-F238E27FC236}">
                  <a16:creationId xmlns:a16="http://schemas.microsoft.com/office/drawing/2014/main" id="{9FACA99E-D643-449A-8A4F-FCE24A31E9EF}"/>
                </a:ext>
              </a:extLst>
            </p:cNvPr>
            <p:cNvGrpSpPr/>
            <p:nvPr/>
          </p:nvGrpSpPr>
          <p:grpSpPr>
            <a:xfrm>
              <a:off x="6518688" y="2926557"/>
              <a:ext cx="961534" cy="2163762"/>
              <a:chOff x="6339036" y="2920207"/>
              <a:chExt cx="1246039" cy="2311400"/>
            </a:xfrm>
          </p:grpSpPr>
          <p:sp>
            <p:nvSpPr>
              <p:cNvPr id="35" name="Cylinder 34">
                <a:extLst>
                  <a:ext uri="{FF2B5EF4-FFF2-40B4-BE49-F238E27FC236}">
                    <a16:creationId xmlns:a16="http://schemas.microsoft.com/office/drawing/2014/main" id="{85DA4663-49DC-4D1C-89C9-0256EC9839BC}"/>
                  </a:ext>
                </a:extLst>
              </p:cNvPr>
              <p:cNvSpPr/>
              <p:nvPr/>
            </p:nvSpPr>
            <p:spPr>
              <a:xfrm flipH="1">
                <a:off x="6339036" y="2920207"/>
                <a:ext cx="101600" cy="2311400"/>
              </a:xfrm>
              <a:prstGeom prst="can">
                <a:avLst>
                  <a:gd name="adj" fmla="val 131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Cylinder 35">
                <a:extLst>
                  <a:ext uri="{FF2B5EF4-FFF2-40B4-BE49-F238E27FC236}">
                    <a16:creationId xmlns:a16="http://schemas.microsoft.com/office/drawing/2014/main" id="{878202FE-CAD1-4230-BF8F-2DD936F4AD95}"/>
                  </a:ext>
                </a:extLst>
              </p:cNvPr>
              <p:cNvSpPr/>
              <p:nvPr/>
            </p:nvSpPr>
            <p:spPr>
              <a:xfrm flipH="1">
                <a:off x="6531124" y="2920207"/>
                <a:ext cx="101600" cy="2311400"/>
              </a:xfrm>
              <a:prstGeom prst="can">
                <a:avLst>
                  <a:gd name="adj" fmla="val 131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Cylinder 36">
                <a:extLst>
                  <a:ext uri="{FF2B5EF4-FFF2-40B4-BE49-F238E27FC236}">
                    <a16:creationId xmlns:a16="http://schemas.microsoft.com/office/drawing/2014/main" id="{53824148-B8FD-45E9-9D4D-3E95601BED48}"/>
                  </a:ext>
                </a:extLst>
              </p:cNvPr>
              <p:cNvSpPr/>
              <p:nvPr/>
            </p:nvSpPr>
            <p:spPr>
              <a:xfrm flipH="1">
                <a:off x="6743376" y="2920207"/>
                <a:ext cx="101600" cy="2311400"/>
              </a:xfrm>
              <a:prstGeom prst="can">
                <a:avLst>
                  <a:gd name="adj" fmla="val 131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Cylinder 37">
                <a:extLst>
                  <a:ext uri="{FF2B5EF4-FFF2-40B4-BE49-F238E27FC236}">
                    <a16:creationId xmlns:a16="http://schemas.microsoft.com/office/drawing/2014/main" id="{F988D99B-3D17-4F64-A9FE-37103FC8E245}"/>
                  </a:ext>
                </a:extLst>
              </p:cNvPr>
              <p:cNvSpPr/>
              <p:nvPr/>
            </p:nvSpPr>
            <p:spPr>
              <a:xfrm flipH="1">
                <a:off x="6922293" y="2920207"/>
                <a:ext cx="101600" cy="2311400"/>
              </a:xfrm>
              <a:prstGeom prst="can">
                <a:avLst>
                  <a:gd name="adj" fmla="val 131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Cylinder 38">
                <a:extLst>
                  <a:ext uri="{FF2B5EF4-FFF2-40B4-BE49-F238E27FC236}">
                    <a16:creationId xmlns:a16="http://schemas.microsoft.com/office/drawing/2014/main" id="{5F209767-6C69-471A-A858-FC7E9D2CCDFD}"/>
                  </a:ext>
                </a:extLst>
              </p:cNvPr>
              <p:cNvSpPr/>
              <p:nvPr/>
            </p:nvSpPr>
            <p:spPr>
              <a:xfrm flipH="1">
                <a:off x="7099300" y="2920207"/>
                <a:ext cx="101600" cy="2311400"/>
              </a:xfrm>
              <a:prstGeom prst="can">
                <a:avLst>
                  <a:gd name="adj" fmla="val 131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0" name="Cylinder 39">
                <a:extLst>
                  <a:ext uri="{FF2B5EF4-FFF2-40B4-BE49-F238E27FC236}">
                    <a16:creationId xmlns:a16="http://schemas.microsoft.com/office/drawing/2014/main" id="{59D33A54-58AC-4F1E-9D3C-8B26BDC82CA0}"/>
                  </a:ext>
                </a:extLst>
              </p:cNvPr>
              <p:cNvSpPr/>
              <p:nvPr/>
            </p:nvSpPr>
            <p:spPr>
              <a:xfrm flipH="1">
                <a:off x="7302501" y="2920207"/>
                <a:ext cx="101600" cy="2311400"/>
              </a:xfrm>
              <a:prstGeom prst="can">
                <a:avLst>
                  <a:gd name="adj" fmla="val 131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Cylinder 40">
                <a:extLst>
                  <a:ext uri="{FF2B5EF4-FFF2-40B4-BE49-F238E27FC236}">
                    <a16:creationId xmlns:a16="http://schemas.microsoft.com/office/drawing/2014/main" id="{D152DB2A-BECA-4455-9905-A8A11BBA8140}"/>
                  </a:ext>
                </a:extLst>
              </p:cNvPr>
              <p:cNvSpPr/>
              <p:nvPr/>
            </p:nvSpPr>
            <p:spPr>
              <a:xfrm flipH="1">
                <a:off x="7483475" y="2920207"/>
                <a:ext cx="101600" cy="2311400"/>
              </a:xfrm>
              <a:prstGeom prst="can">
                <a:avLst>
                  <a:gd name="adj" fmla="val 131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4" name="Graphic 33">
              <a:extLst>
                <a:ext uri="{FF2B5EF4-FFF2-40B4-BE49-F238E27FC236}">
                  <a16:creationId xmlns:a16="http://schemas.microsoft.com/office/drawing/2014/main" id="{94DD082C-C889-41E0-88FC-98CDA7FD3B3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171" b="87747"/>
            <a:stretch/>
          </p:blipFill>
          <p:spPr>
            <a:xfrm>
              <a:off x="5917570" y="4206875"/>
              <a:ext cx="2163762" cy="66676"/>
            </a:xfrm>
            <a:prstGeom prst="rect">
              <a:avLst/>
            </a:prstGeom>
          </p:spPr>
        </p:pic>
      </p:grpSp>
    </p:spTree>
    <p:extLst>
      <p:ext uri="{BB962C8B-B14F-4D97-AF65-F5344CB8AC3E}">
        <p14:creationId xmlns:p14="http://schemas.microsoft.com/office/powerpoint/2010/main" val="381997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animBg="1"/>
      <p:bldP spid="23" grpId="0" animBg="1"/>
      <p:bldP spid="26"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generated with very high confidence">
            <a:extLst>
              <a:ext uri="{FF2B5EF4-FFF2-40B4-BE49-F238E27FC236}">
                <a16:creationId xmlns:a16="http://schemas.microsoft.com/office/drawing/2014/main" id="{F28D8287-7668-46F8-94BE-4998CC46A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340" y="2005477"/>
            <a:ext cx="3690609" cy="2847041"/>
          </a:xfrm>
          <a:prstGeom prst="rect">
            <a:avLst/>
          </a:prstGeom>
        </p:spPr>
      </p:pic>
      <p:sp>
        <p:nvSpPr>
          <p:cNvPr id="10" name="Rectangle 9">
            <a:extLst>
              <a:ext uri="{FF2B5EF4-FFF2-40B4-BE49-F238E27FC236}">
                <a16:creationId xmlns:a16="http://schemas.microsoft.com/office/drawing/2014/main" id="{45584CBD-5589-4B21-BF1C-51418CB923BC}"/>
              </a:ext>
            </a:extLst>
          </p:cNvPr>
          <p:cNvSpPr/>
          <p:nvPr/>
        </p:nvSpPr>
        <p:spPr>
          <a:xfrm>
            <a:off x="4520873" y="2655709"/>
            <a:ext cx="2013693" cy="1569660"/>
          </a:xfrm>
          <a:prstGeom prst="rect">
            <a:avLst/>
          </a:prstGeom>
        </p:spPr>
        <p:txBody>
          <a:bodyPr wrap="none">
            <a:spAutoFit/>
          </a:bodyPr>
          <a:lstStyle/>
          <a:p>
            <a:r>
              <a:rPr lang="en-US" sz="2400" b="1" dirty="0">
                <a:solidFill>
                  <a:srgbClr val="8EC63F"/>
                </a:solidFill>
                <a:latin typeface="Product Sans" panose="020B0403030502040203" pitchFamily="34" charset="0"/>
              </a:rPr>
              <a:t>C</a:t>
            </a:r>
            <a:r>
              <a:rPr lang="en-US" sz="2400" b="1" dirty="0">
                <a:solidFill>
                  <a:schemeClr val="bg1">
                    <a:lumMod val="50000"/>
                  </a:schemeClr>
                </a:solidFill>
                <a:latin typeface="Product Sans" panose="020B0403030502040203" pitchFamily="34" charset="0"/>
              </a:rPr>
              <a:t>ompute </a:t>
            </a:r>
          </a:p>
          <a:p>
            <a:r>
              <a:rPr lang="en-US" sz="2400" b="1" dirty="0">
                <a:solidFill>
                  <a:srgbClr val="8AC73F"/>
                </a:solidFill>
                <a:latin typeface="Product Sans" panose="020B0403030502040203" pitchFamily="34" charset="0"/>
              </a:rPr>
              <a:t>U</a:t>
            </a:r>
            <a:r>
              <a:rPr lang="en-US" sz="2400" b="1" dirty="0">
                <a:solidFill>
                  <a:schemeClr val="bg1">
                    <a:lumMod val="50000"/>
                  </a:schemeClr>
                </a:solidFill>
                <a:latin typeface="Product Sans" panose="020B0403030502040203" pitchFamily="34" charset="0"/>
              </a:rPr>
              <a:t>nified </a:t>
            </a:r>
          </a:p>
          <a:p>
            <a:r>
              <a:rPr lang="en-US" sz="2400" b="1" dirty="0">
                <a:solidFill>
                  <a:srgbClr val="8EC63F"/>
                </a:solidFill>
                <a:latin typeface="Product Sans" panose="020B0403030502040203" pitchFamily="34" charset="0"/>
              </a:rPr>
              <a:t>D</a:t>
            </a:r>
            <a:r>
              <a:rPr lang="en-US" sz="2400" b="1" dirty="0">
                <a:solidFill>
                  <a:schemeClr val="bg1">
                    <a:lumMod val="50000"/>
                  </a:schemeClr>
                </a:solidFill>
                <a:latin typeface="Product Sans" panose="020B0403030502040203" pitchFamily="34" charset="0"/>
              </a:rPr>
              <a:t>evice </a:t>
            </a:r>
          </a:p>
          <a:p>
            <a:r>
              <a:rPr lang="en-US" sz="2400" b="1" dirty="0">
                <a:solidFill>
                  <a:srgbClr val="8EC63F"/>
                </a:solidFill>
                <a:latin typeface="Product Sans" panose="020B0403030502040203" pitchFamily="34" charset="0"/>
              </a:rPr>
              <a:t>A</a:t>
            </a:r>
            <a:r>
              <a:rPr lang="en-US" sz="2400" b="1" dirty="0">
                <a:solidFill>
                  <a:schemeClr val="bg1">
                    <a:lumMod val="50000"/>
                  </a:schemeClr>
                </a:solidFill>
                <a:latin typeface="Product Sans" panose="020B0403030502040203" pitchFamily="34" charset="0"/>
              </a:rPr>
              <a:t>rchitecture</a:t>
            </a:r>
            <a:endParaRPr lang="en-US" sz="2400" dirty="0">
              <a:solidFill>
                <a:schemeClr val="bg1">
                  <a:lumMod val="50000"/>
                </a:schemeClr>
              </a:solidFill>
              <a:latin typeface="Product Sans" panose="020B0403030502040203" pitchFamily="34" charset="0"/>
            </a:endParaRPr>
          </a:p>
        </p:txBody>
      </p:sp>
    </p:spTree>
    <p:extLst>
      <p:ext uri="{BB962C8B-B14F-4D97-AF65-F5344CB8AC3E}">
        <p14:creationId xmlns:p14="http://schemas.microsoft.com/office/powerpoint/2010/main" val="32795274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5ABD6-1EFB-4560-85A8-377E5394B226}"/>
              </a:ext>
            </a:extLst>
          </p:cNvPr>
          <p:cNvSpPr>
            <a:spLocks noGrp="1"/>
          </p:cNvSpPr>
          <p:nvPr>
            <p:ph type="title"/>
          </p:nvPr>
        </p:nvSpPr>
        <p:spPr/>
        <p:txBody>
          <a:bodyPr/>
          <a:lstStyle/>
          <a:p>
            <a:r>
              <a:rPr lang="en-US" dirty="0">
                <a:latin typeface="Product Sans" panose="020B0403030502040203" pitchFamily="34" charset="0"/>
              </a:rPr>
              <a:t>CUDA</a:t>
            </a:r>
          </a:p>
        </p:txBody>
      </p:sp>
      <p:sp>
        <p:nvSpPr>
          <p:cNvPr id="3" name="Content Placeholder 2">
            <a:extLst>
              <a:ext uri="{FF2B5EF4-FFF2-40B4-BE49-F238E27FC236}">
                <a16:creationId xmlns:a16="http://schemas.microsoft.com/office/drawing/2014/main" id="{7F521B7C-BE44-4511-99CD-E402BD0F3452}"/>
              </a:ext>
            </a:extLst>
          </p:cNvPr>
          <p:cNvSpPr>
            <a:spLocks noGrp="1"/>
          </p:cNvSpPr>
          <p:nvPr>
            <p:ph idx="1"/>
          </p:nvPr>
        </p:nvSpPr>
        <p:spPr/>
        <p:txBody>
          <a:bodyPr/>
          <a:lstStyle/>
          <a:p>
            <a:pPr>
              <a:lnSpc>
                <a:spcPct val="150000"/>
              </a:lnSpc>
            </a:pPr>
            <a:r>
              <a:rPr lang="en-US" dirty="0">
                <a:latin typeface="Product Sans" panose="020B0403030502040203" pitchFamily="34" charset="0"/>
              </a:rPr>
              <a:t>Extension of the C </a:t>
            </a:r>
            <a:r>
              <a:rPr lang="en-US" dirty="0">
                <a:solidFill>
                  <a:schemeClr val="bg1">
                    <a:lumMod val="50000"/>
                  </a:schemeClr>
                </a:solidFill>
                <a:latin typeface="Product Sans" panose="020B0403030502040203" pitchFamily="34" charset="0"/>
              </a:rPr>
              <a:t>programming language. </a:t>
            </a:r>
          </a:p>
          <a:p>
            <a:pPr>
              <a:lnSpc>
                <a:spcPct val="150000"/>
              </a:lnSpc>
            </a:pPr>
            <a:r>
              <a:rPr lang="en-US" dirty="0">
                <a:solidFill>
                  <a:schemeClr val="bg1">
                    <a:lumMod val="50000"/>
                  </a:schemeClr>
                </a:solidFill>
                <a:latin typeface="Product Sans" panose="020B0403030502040203" pitchFamily="34" charset="0"/>
              </a:rPr>
              <a:t>CUDA allows the programmer to use </a:t>
            </a:r>
            <a:r>
              <a:rPr lang="en-US" dirty="0">
                <a:solidFill>
                  <a:srgbClr val="8EC63F"/>
                </a:solidFill>
                <a:latin typeface="Product Sans" panose="020B0403030502040203" pitchFamily="34" charset="0"/>
              </a:rPr>
              <a:t>Nvidia </a:t>
            </a:r>
            <a:r>
              <a:rPr lang="en-US" dirty="0">
                <a:solidFill>
                  <a:schemeClr val="tx1">
                    <a:lumMod val="50000"/>
                    <a:lumOff val="50000"/>
                  </a:schemeClr>
                </a:solidFill>
                <a:latin typeface="Product Sans" panose="020B0403030502040203" pitchFamily="34" charset="0"/>
              </a:rPr>
              <a:t>GPU</a:t>
            </a:r>
            <a:r>
              <a:rPr lang="en-US" dirty="0">
                <a:solidFill>
                  <a:srgbClr val="8EC63F"/>
                </a:solidFill>
                <a:latin typeface="Product Sans" panose="020B0403030502040203" pitchFamily="34" charset="0"/>
              </a:rPr>
              <a:t> </a:t>
            </a:r>
            <a:r>
              <a:rPr lang="en-US" dirty="0">
                <a:solidFill>
                  <a:schemeClr val="bg1">
                    <a:lumMod val="50000"/>
                  </a:schemeClr>
                </a:solidFill>
                <a:latin typeface="Product Sans" panose="020B0403030502040203" pitchFamily="34" charset="0"/>
              </a:rPr>
              <a:t>to do </a:t>
            </a:r>
            <a:r>
              <a:rPr lang="en-US" dirty="0">
                <a:latin typeface="Product Sans" panose="020B0403030502040203" pitchFamily="34" charset="0"/>
              </a:rPr>
              <a:t>general purpose computation</a:t>
            </a:r>
          </a:p>
        </p:txBody>
      </p:sp>
    </p:spTree>
    <p:extLst>
      <p:ext uri="{BB962C8B-B14F-4D97-AF65-F5344CB8AC3E}">
        <p14:creationId xmlns:p14="http://schemas.microsoft.com/office/powerpoint/2010/main" val="27515303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CB75-FB45-436A-87DC-7815CDDE8060}"/>
              </a:ext>
            </a:extLst>
          </p:cNvPr>
          <p:cNvSpPr>
            <a:spLocks noGrp="1"/>
          </p:cNvSpPr>
          <p:nvPr>
            <p:ph type="title"/>
          </p:nvPr>
        </p:nvSpPr>
        <p:spPr/>
        <p:txBody>
          <a:bodyPr/>
          <a:lstStyle/>
          <a:p>
            <a:r>
              <a:rPr lang="en-US" dirty="0">
                <a:latin typeface="Product Sans" panose="020B0403030502040203" pitchFamily="34" charset="0"/>
              </a:rPr>
              <a:t>CUDNN</a:t>
            </a:r>
          </a:p>
        </p:txBody>
      </p:sp>
      <p:sp>
        <p:nvSpPr>
          <p:cNvPr id="3" name="Content Placeholder 2">
            <a:extLst>
              <a:ext uri="{FF2B5EF4-FFF2-40B4-BE49-F238E27FC236}">
                <a16:creationId xmlns:a16="http://schemas.microsoft.com/office/drawing/2014/main" id="{AAFDC0F2-C1E2-4B18-B077-70ED1C83E285}"/>
              </a:ext>
            </a:extLst>
          </p:cNvPr>
          <p:cNvSpPr>
            <a:spLocks noGrp="1"/>
          </p:cNvSpPr>
          <p:nvPr>
            <p:ph idx="1"/>
          </p:nvPr>
        </p:nvSpPr>
        <p:spPr/>
        <p:txBody>
          <a:bodyPr>
            <a:normAutofit lnSpcReduction="10000"/>
          </a:bodyPr>
          <a:lstStyle/>
          <a:p>
            <a:pPr>
              <a:lnSpc>
                <a:spcPct val="150000"/>
              </a:lnSpc>
            </a:pPr>
            <a:r>
              <a:rPr lang="en-US" dirty="0">
                <a:solidFill>
                  <a:schemeClr val="tx1">
                    <a:lumMod val="50000"/>
                    <a:lumOff val="50000"/>
                  </a:schemeClr>
                </a:solidFill>
                <a:latin typeface="Product Sans" panose="020B0403030502040203" pitchFamily="34" charset="0"/>
              </a:rPr>
              <a:t>The </a:t>
            </a:r>
            <a:r>
              <a:rPr lang="en-US" dirty="0">
                <a:latin typeface="Product Sans" panose="020B0403030502040203" pitchFamily="34" charset="0"/>
              </a:rPr>
              <a:t>NVIDIA </a:t>
            </a:r>
            <a:r>
              <a:rPr lang="en-US" b="1" dirty="0">
                <a:latin typeface="Product Sans" panose="020B0403030502040203" pitchFamily="34" charset="0"/>
              </a:rPr>
              <a:t>CUDA</a:t>
            </a:r>
            <a:r>
              <a:rPr lang="en-US" dirty="0">
                <a:latin typeface="Product Sans" panose="020B0403030502040203" pitchFamily="34" charset="0"/>
              </a:rPr>
              <a:t>® Deep Neural Network library </a:t>
            </a:r>
            <a:r>
              <a:rPr lang="en-US" dirty="0">
                <a:solidFill>
                  <a:schemeClr val="tx1">
                    <a:lumMod val="50000"/>
                    <a:lumOff val="50000"/>
                  </a:schemeClr>
                </a:solidFill>
                <a:latin typeface="Product Sans" panose="020B0403030502040203" pitchFamily="34" charset="0"/>
              </a:rPr>
              <a:t>(</a:t>
            </a:r>
            <a:r>
              <a:rPr lang="en-US" b="1" dirty="0" err="1">
                <a:solidFill>
                  <a:srgbClr val="8EC63F"/>
                </a:solidFill>
                <a:latin typeface="Product Sans" panose="020B0403030502040203" pitchFamily="34" charset="0"/>
              </a:rPr>
              <a:t>cuDNN</a:t>
            </a:r>
            <a:r>
              <a:rPr lang="en-US" dirty="0">
                <a:solidFill>
                  <a:schemeClr val="tx1">
                    <a:lumMod val="50000"/>
                    <a:lumOff val="50000"/>
                  </a:schemeClr>
                </a:solidFill>
                <a:latin typeface="Product Sans" panose="020B0403030502040203" pitchFamily="34" charset="0"/>
              </a:rPr>
              <a:t>) is a GPU-accelerated library of primitives for deep neural networks. </a:t>
            </a:r>
          </a:p>
          <a:p>
            <a:pPr>
              <a:lnSpc>
                <a:spcPct val="150000"/>
              </a:lnSpc>
            </a:pPr>
            <a:r>
              <a:rPr lang="en-US" b="1" dirty="0" err="1">
                <a:solidFill>
                  <a:srgbClr val="8EC63F"/>
                </a:solidFill>
                <a:latin typeface="Product Sans" panose="020B0403030502040203" pitchFamily="34" charset="0"/>
              </a:rPr>
              <a:t>cuDNN</a:t>
            </a:r>
            <a:r>
              <a:rPr lang="en-US" dirty="0">
                <a:solidFill>
                  <a:schemeClr val="tx1">
                    <a:lumMod val="50000"/>
                    <a:lumOff val="50000"/>
                  </a:schemeClr>
                </a:solidFill>
                <a:latin typeface="Product Sans" panose="020B0403030502040203" pitchFamily="34" charset="0"/>
              </a:rPr>
              <a:t> provides highly tuned implementations for standard routines such as </a:t>
            </a:r>
            <a:r>
              <a:rPr lang="en-US" dirty="0">
                <a:latin typeface="Product Sans" panose="020B0403030502040203" pitchFamily="34" charset="0"/>
              </a:rPr>
              <a:t>forward and backward convolution, pooling, normalization, and activation layers.</a:t>
            </a:r>
          </a:p>
        </p:txBody>
      </p:sp>
    </p:spTree>
    <p:extLst>
      <p:ext uri="{BB962C8B-B14F-4D97-AF65-F5344CB8AC3E}">
        <p14:creationId xmlns:p14="http://schemas.microsoft.com/office/powerpoint/2010/main" val="378310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34">
            <a:extLst>
              <a:ext uri="{FF2B5EF4-FFF2-40B4-BE49-F238E27FC236}">
                <a16:creationId xmlns:a16="http://schemas.microsoft.com/office/drawing/2014/main" id="{0D8A22F6-B941-42D9-9938-C50C1200FF8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83870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230F-9BE0-4B40-A622-0133ABD75BF7}"/>
              </a:ext>
            </a:extLst>
          </p:cNvPr>
          <p:cNvSpPr>
            <a:spLocks noGrp="1"/>
          </p:cNvSpPr>
          <p:nvPr>
            <p:ph type="title"/>
          </p:nvPr>
        </p:nvSpPr>
        <p:spPr/>
        <p:txBody>
          <a:bodyPr/>
          <a:lstStyle/>
          <a:p>
            <a:r>
              <a:rPr lang="en-US" dirty="0">
                <a:latin typeface="Product Sans" panose="020B0403030502040203" pitchFamily="34" charset="0"/>
              </a:rPr>
              <a:t>How Tensorflow Uses GPU</a:t>
            </a:r>
          </a:p>
        </p:txBody>
      </p:sp>
      <p:pic>
        <p:nvPicPr>
          <p:cNvPr id="4" name="Picture 3">
            <a:extLst>
              <a:ext uri="{FF2B5EF4-FFF2-40B4-BE49-F238E27FC236}">
                <a16:creationId xmlns:a16="http://schemas.microsoft.com/office/drawing/2014/main" id="{C853F41A-DEB7-4829-B018-BCD7A008D79F}"/>
              </a:ext>
            </a:extLst>
          </p:cNvPr>
          <p:cNvPicPr>
            <a:picLocks noChangeAspect="1"/>
          </p:cNvPicPr>
          <p:nvPr/>
        </p:nvPicPr>
        <p:blipFill>
          <a:blip r:embed="rId2"/>
          <a:stretch>
            <a:fillRect/>
          </a:stretch>
        </p:blipFill>
        <p:spPr>
          <a:xfrm>
            <a:off x="628650" y="2340737"/>
            <a:ext cx="6486525" cy="1000125"/>
          </a:xfrm>
          <a:prstGeom prst="rect">
            <a:avLst/>
          </a:prstGeom>
        </p:spPr>
      </p:pic>
      <p:sp>
        <p:nvSpPr>
          <p:cNvPr id="5" name="Rectangle 4">
            <a:extLst>
              <a:ext uri="{FF2B5EF4-FFF2-40B4-BE49-F238E27FC236}">
                <a16:creationId xmlns:a16="http://schemas.microsoft.com/office/drawing/2014/main" id="{E1961895-964F-41E9-BB1E-6860418E2452}"/>
              </a:ext>
            </a:extLst>
          </p:cNvPr>
          <p:cNvSpPr/>
          <p:nvPr/>
        </p:nvSpPr>
        <p:spPr>
          <a:xfrm>
            <a:off x="628650" y="3429000"/>
            <a:ext cx="8590766" cy="300082"/>
          </a:xfrm>
          <a:prstGeom prst="rect">
            <a:avLst/>
          </a:prstGeom>
        </p:spPr>
        <p:txBody>
          <a:bodyPr wrap="square">
            <a:spAutoFit/>
          </a:bodyPr>
          <a:lstStyle/>
          <a:p>
            <a:r>
              <a:rPr lang="en-US" sz="1350" dirty="0">
                <a:solidFill>
                  <a:schemeClr val="tx1">
                    <a:lumMod val="85000"/>
                    <a:lumOff val="15000"/>
                  </a:schemeClr>
                </a:solidFill>
                <a:latin typeface="Product Sans" panose="020B0403030502040203" pitchFamily="34" charset="0"/>
              </a:rPr>
              <a:t>Under the hood, this transpose function </a:t>
            </a:r>
            <a:r>
              <a:rPr lang="en-US" sz="1350" i="1" dirty="0">
                <a:solidFill>
                  <a:schemeClr val="tx1">
                    <a:lumMod val="85000"/>
                    <a:lumOff val="15000"/>
                  </a:schemeClr>
                </a:solidFill>
                <a:latin typeface="Product Sans" panose="020B0403030502040203" pitchFamily="34" charset="0"/>
              </a:rPr>
              <a:t>op</a:t>
            </a:r>
            <a:r>
              <a:rPr lang="en-US" sz="1350" dirty="0">
                <a:solidFill>
                  <a:schemeClr val="tx1">
                    <a:lumMod val="85000"/>
                    <a:lumOff val="15000"/>
                  </a:schemeClr>
                </a:solidFill>
                <a:latin typeface="Product Sans" panose="020B0403030502040203" pitchFamily="34" charset="0"/>
              </a:rPr>
              <a:t> (operation) interface was defined in C++, in </a:t>
            </a:r>
            <a:r>
              <a:rPr lang="en-US" sz="1350" dirty="0">
                <a:solidFill>
                  <a:schemeClr val="tx1">
                    <a:lumMod val="85000"/>
                    <a:lumOff val="15000"/>
                  </a:schemeClr>
                </a:solidFill>
                <a:latin typeface="Product Sans" panose="020B0403030502040203" pitchFamily="34" charset="0"/>
                <a:hlinkClick r:id="rId3">
                  <a:extLst>
                    <a:ext uri="{A12FA001-AC4F-418D-AE19-62706E023703}">
                      <ahyp:hlinkClr xmlns:ahyp="http://schemas.microsoft.com/office/drawing/2018/hyperlinkcolor" val="tx"/>
                    </a:ext>
                  </a:extLst>
                </a:hlinkClick>
              </a:rPr>
              <a:t>ops/array_ops.cc</a:t>
            </a:r>
            <a:endParaRPr lang="en-US" sz="1350" dirty="0">
              <a:solidFill>
                <a:schemeClr val="tx1">
                  <a:lumMod val="85000"/>
                  <a:lumOff val="15000"/>
                </a:schemeClr>
              </a:solidFill>
              <a:latin typeface="Product Sans" panose="020B0403030502040203" pitchFamily="34" charset="0"/>
            </a:endParaRPr>
          </a:p>
        </p:txBody>
      </p:sp>
      <p:pic>
        <p:nvPicPr>
          <p:cNvPr id="6" name="Picture 5">
            <a:extLst>
              <a:ext uri="{FF2B5EF4-FFF2-40B4-BE49-F238E27FC236}">
                <a16:creationId xmlns:a16="http://schemas.microsoft.com/office/drawing/2014/main" id="{1ADB8424-1E42-4DBB-A07D-84E7370EC3A3}"/>
              </a:ext>
            </a:extLst>
          </p:cNvPr>
          <p:cNvPicPr>
            <a:picLocks noChangeAspect="1"/>
          </p:cNvPicPr>
          <p:nvPr/>
        </p:nvPicPr>
        <p:blipFill>
          <a:blip r:embed="rId4"/>
          <a:stretch>
            <a:fillRect/>
          </a:stretch>
        </p:blipFill>
        <p:spPr>
          <a:xfrm>
            <a:off x="628650" y="3888764"/>
            <a:ext cx="6486525" cy="1728788"/>
          </a:xfrm>
          <a:prstGeom prst="rect">
            <a:avLst/>
          </a:prstGeom>
        </p:spPr>
      </p:pic>
      <p:sp>
        <p:nvSpPr>
          <p:cNvPr id="7" name="Right Brace 6">
            <a:extLst>
              <a:ext uri="{FF2B5EF4-FFF2-40B4-BE49-F238E27FC236}">
                <a16:creationId xmlns:a16="http://schemas.microsoft.com/office/drawing/2014/main" id="{C6EC51D4-8C9A-4AD3-903A-D7093193B539}"/>
              </a:ext>
            </a:extLst>
          </p:cNvPr>
          <p:cNvSpPr/>
          <p:nvPr/>
        </p:nvSpPr>
        <p:spPr>
          <a:xfrm>
            <a:off x="3188617" y="4130707"/>
            <a:ext cx="226243" cy="417137"/>
          </a:xfrm>
          <a:prstGeom prst="rightBrace">
            <a:avLst>
              <a:gd name="adj1" fmla="val 8333"/>
              <a:gd name="adj2" fmla="val 5339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 name="Rectangle 8">
            <a:extLst>
              <a:ext uri="{FF2B5EF4-FFF2-40B4-BE49-F238E27FC236}">
                <a16:creationId xmlns:a16="http://schemas.microsoft.com/office/drawing/2014/main" id="{7F5410E1-01D6-47F8-880D-9F793456F92B}"/>
              </a:ext>
            </a:extLst>
          </p:cNvPr>
          <p:cNvSpPr/>
          <p:nvPr/>
        </p:nvSpPr>
        <p:spPr>
          <a:xfrm>
            <a:off x="3432156" y="4221988"/>
            <a:ext cx="5009705"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200" dirty="0">
                <a:latin typeface="Product Sans" panose="020B0403030502040203" pitchFamily="34" charset="0"/>
              </a:rPr>
              <a:t>Function Inputs : Tensor and a permutation of which dimensions to swap</a:t>
            </a:r>
          </a:p>
        </p:txBody>
      </p:sp>
      <p:sp>
        <p:nvSpPr>
          <p:cNvPr id="11" name="Rectangle 10">
            <a:extLst>
              <a:ext uri="{FF2B5EF4-FFF2-40B4-BE49-F238E27FC236}">
                <a16:creationId xmlns:a16="http://schemas.microsoft.com/office/drawing/2014/main" id="{9906CAE1-1FA2-4A8B-9E71-8075A27B5CA3}"/>
              </a:ext>
            </a:extLst>
          </p:cNvPr>
          <p:cNvSpPr/>
          <p:nvPr/>
        </p:nvSpPr>
        <p:spPr>
          <a:xfrm>
            <a:off x="3556261" y="4602348"/>
            <a:ext cx="1721946"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200" dirty="0">
                <a:latin typeface="Product Sans" panose="020B0403030502040203" pitchFamily="34" charset="0"/>
              </a:rPr>
              <a:t>Output of the Function</a:t>
            </a:r>
          </a:p>
        </p:txBody>
      </p:sp>
      <p:cxnSp>
        <p:nvCxnSpPr>
          <p:cNvPr id="13" name="Straight Arrow Connector 12">
            <a:extLst>
              <a:ext uri="{FF2B5EF4-FFF2-40B4-BE49-F238E27FC236}">
                <a16:creationId xmlns:a16="http://schemas.microsoft.com/office/drawing/2014/main" id="{72F93277-986E-4020-B9C0-ED82C8A2F13C}"/>
              </a:ext>
            </a:extLst>
          </p:cNvPr>
          <p:cNvCxnSpPr>
            <a:cxnSpLocks/>
          </p:cNvCxnSpPr>
          <p:nvPr/>
        </p:nvCxnSpPr>
        <p:spPr>
          <a:xfrm>
            <a:off x="2757341" y="4729305"/>
            <a:ext cx="7989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DF675CC8-3959-4EE2-8CCC-53179E9EC592}"/>
              </a:ext>
            </a:extLst>
          </p:cNvPr>
          <p:cNvSpPr>
            <a:spLocks noChangeArrowheads="1"/>
          </p:cNvSpPr>
          <p:nvPr/>
        </p:nvSpPr>
        <p:spPr bwMode="auto">
          <a:xfrm>
            <a:off x="4808786" y="5329293"/>
            <a:ext cx="3918380" cy="253916"/>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solidFill>
                  <a:schemeClr val="tx1"/>
                </a:solidFill>
                <a:latin typeface="Product Sans" panose="020B0403030502040203" pitchFamily="34" charset="0"/>
              </a:rPr>
              <a:t>Shape function . This determines what the output Tensor</a:t>
            </a:r>
          </a:p>
        </p:txBody>
      </p:sp>
      <p:cxnSp>
        <p:nvCxnSpPr>
          <p:cNvPr id="20" name="Straight Arrow Connector 19">
            <a:extLst>
              <a:ext uri="{FF2B5EF4-FFF2-40B4-BE49-F238E27FC236}">
                <a16:creationId xmlns:a16="http://schemas.microsoft.com/office/drawing/2014/main" id="{7B941A1B-A7A0-4272-8021-5D44EA6EE1AE}"/>
              </a:ext>
            </a:extLst>
          </p:cNvPr>
          <p:cNvCxnSpPr>
            <a:cxnSpLocks/>
          </p:cNvCxnSpPr>
          <p:nvPr/>
        </p:nvCxnSpPr>
        <p:spPr>
          <a:xfrm>
            <a:off x="3929636" y="5456250"/>
            <a:ext cx="7989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5559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24AB-3658-49E2-9F57-A645C0A0C750}"/>
              </a:ext>
            </a:extLst>
          </p:cNvPr>
          <p:cNvSpPr>
            <a:spLocks noGrp="1"/>
          </p:cNvSpPr>
          <p:nvPr>
            <p:ph type="title"/>
          </p:nvPr>
        </p:nvSpPr>
        <p:spPr/>
        <p:txBody>
          <a:bodyPr/>
          <a:lstStyle/>
          <a:p>
            <a:r>
              <a:rPr lang="en-US" dirty="0" err="1">
                <a:latin typeface="Product Sans" panose="020B0403030502040203" pitchFamily="34" charset="0"/>
              </a:rPr>
              <a:t>tf.transpose</a:t>
            </a:r>
            <a:r>
              <a:rPr lang="en-US" dirty="0">
                <a:latin typeface="Product Sans" panose="020B0403030502040203" pitchFamily="34" charset="0"/>
              </a:rPr>
              <a:t>() Implementation </a:t>
            </a:r>
          </a:p>
        </p:txBody>
      </p:sp>
      <p:pic>
        <p:nvPicPr>
          <p:cNvPr id="5" name="Content Placeholder 4" descr="A screenshot of a cell phone&#10;&#10;Description generated with very high confidence">
            <a:extLst>
              <a:ext uri="{FF2B5EF4-FFF2-40B4-BE49-F238E27FC236}">
                <a16:creationId xmlns:a16="http://schemas.microsoft.com/office/drawing/2014/main" id="{3707B49C-0F4A-450E-BF80-4041458E82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170" y="2226469"/>
            <a:ext cx="6641660" cy="3263504"/>
          </a:xfrm>
        </p:spPr>
      </p:pic>
      <p:sp>
        <p:nvSpPr>
          <p:cNvPr id="7" name="Rectangle 6">
            <a:extLst>
              <a:ext uri="{FF2B5EF4-FFF2-40B4-BE49-F238E27FC236}">
                <a16:creationId xmlns:a16="http://schemas.microsoft.com/office/drawing/2014/main" id="{FC307176-99F0-45E9-8B71-2A2D7E0B8756}"/>
              </a:ext>
            </a:extLst>
          </p:cNvPr>
          <p:cNvSpPr/>
          <p:nvPr/>
        </p:nvSpPr>
        <p:spPr>
          <a:xfrm>
            <a:off x="5171091" y="4676467"/>
            <a:ext cx="3575816" cy="715581"/>
          </a:xfrm>
          <a:prstGeom prst="rect">
            <a:avLst/>
          </a:prstGeom>
          <a:solidFill>
            <a:schemeClr val="accent3"/>
          </a:solidFill>
        </p:spPr>
        <p:txBody>
          <a:bodyPr wrap="square">
            <a:spAutoFit/>
          </a:bodyPr>
          <a:lstStyle/>
          <a:p>
            <a:r>
              <a:rPr lang="en-US" sz="1350" dirty="0">
                <a:solidFill>
                  <a:schemeClr val="tx2">
                    <a:lumMod val="20000"/>
                    <a:lumOff val="80000"/>
                  </a:schemeClr>
                </a:solidFill>
                <a:latin typeface="Product Sans" panose="020B0403030502040203" pitchFamily="34" charset="0"/>
              </a:rPr>
              <a:t>The important thing is that there are two separate implementations of ops, one for CPU and one for GPU.</a:t>
            </a:r>
          </a:p>
        </p:txBody>
      </p:sp>
    </p:spTree>
    <p:extLst>
      <p:ext uri="{BB962C8B-B14F-4D97-AF65-F5344CB8AC3E}">
        <p14:creationId xmlns:p14="http://schemas.microsoft.com/office/powerpoint/2010/main" val="160779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7EBB-FF7F-4BE9-8F79-5E6908F06F8E}"/>
              </a:ext>
            </a:extLst>
          </p:cNvPr>
          <p:cNvSpPr>
            <a:spLocks noGrp="1"/>
          </p:cNvSpPr>
          <p:nvPr>
            <p:ph type="title"/>
          </p:nvPr>
        </p:nvSpPr>
        <p:spPr/>
        <p:txBody>
          <a:bodyPr/>
          <a:lstStyle/>
          <a:p>
            <a:r>
              <a:rPr lang="en-US" dirty="0">
                <a:latin typeface="Product Sans" panose="020B0403030502040203" pitchFamily="34" charset="0"/>
              </a:rPr>
              <a:t>ML vs DL</a:t>
            </a:r>
          </a:p>
        </p:txBody>
      </p:sp>
      <p:pic>
        <p:nvPicPr>
          <p:cNvPr id="5" name="Content Placeholder 4" descr="A screenshot of a cell phone&#10;&#10;Description automatically generated">
            <a:extLst>
              <a:ext uri="{FF2B5EF4-FFF2-40B4-BE49-F238E27FC236}">
                <a16:creationId xmlns:a16="http://schemas.microsoft.com/office/drawing/2014/main" id="{53BD7C24-D9BC-46FC-B175-4B6F5FA80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5839" y="2406883"/>
            <a:ext cx="6220053" cy="3057165"/>
          </a:xfrm>
        </p:spPr>
      </p:pic>
    </p:spTree>
    <p:extLst>
      <p:ext uri="{BB962C8B-B14F-4D97-AF65-F5344CB8AC3E}">
        <p14:creationId xmlns:p14="http://schemas.microsoft.com/office/powerpoint/2010/main" val="39158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39">
            <a:extLst>
              <a:ext uri="{FF2B5EF4-FFF2-40B4-BE49-F238E27FC236}">
                <a16:creationId xmlns:a16="http://schemas.microsoft.com/office/drawing/2014/main" id="{05200710-8EC7-4C9B-82B6-0CCC6B79E85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 name="Picture 4" descr="A close up of a logo&#10;&#10;Description automatically generated">
            <a:extLst>
              <a:ext uri="{FF2B5EF4-FFF2-40B4-BE49-F238E27FC236}">
                <a16:creationId xmlns:a16="http://schemas.microsoft.com/office/drawing/2014/main" id="{3E367AAE-0767-45DD-87A4-4EEE3BD40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544611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47">
            <a:extLst>
              <a:ext uri="{FF2B5EF4-FFF2-40B4-BE49-F238E27FC236}">
                <a16:creationId xmlns:a16="http://schemas.microsoft.com/office/drawing/2014/main" id="{B24971EA-A258-450D-9BD9-A22E8C66590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273634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48">
            <a:extLst>
              <a:ext uri="{FF2B5EF4-FFF2-40B4-BE49-F238E27FC236}">
                <a16:creationId xmlns:a16="http://schemas.microsoft.com/office/drawing/2014/main" id="{D035F8B5-54F6-4B50-AB1C-277AF005646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217934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49">
            <a:extLst>
              <a:ext uri="{FF2B5EF4-FFF2-40B4-BE49-F238E27FC236}">
                <a16:creationId xmlns:a16="http://schemas.microsoft.com/office/drawing/2014/main" id="{1AD76AA5-FD05-4CB9-A79A-891B532F63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253736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50">
            <a:extLst>
              <a:ext uri="{FF2B5EF4-FFF2-40B4-BE49-F238E27FC236}">
                <a16:creationId xmlns:a16="http://schemas.microsoft.com/office/drawing/2014/main" id="{F399D45A-D7E4-4568-8232-0A3D8942F7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398025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52">
            <a:extLst>
              <a:ext uri="{FF2B5EF4-FFF2-40B4-BE49-F238E27FC236}">
                <a16:creationId xmlns:a16="http://schemas.microsoft.com/office/drawing/2014/main" id="{56D14E81-C0CE-4723-B4AE-0E6608AD6C0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275878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53">
            <a:extLst>
              <a:ext uri="{FF2B5EF4-FFF2-40B4-BE49-F238E27FC236}">
                <a16:creationId xmlns:a16="http://schemas.microsoft.com/office/drawing/2014/main" id="{FE4E155F-FA21-4F9C-91F3-58FCC4768B8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84366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54">
            <a:extLst>
              <a:ext uri="{FF2B5EF4-FFF2-40B4-BE49-F238E27FC236}">
                <a16:creationId xmlns:a16="http://schemas.microsoft.com/office/drawing/2014/main" id="{83A8B590-1E5E-4DCF-9A8B-DD43D8EF330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52989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nimal, mammal, photo, brown&#10;&#10;Description automatically generated">
            <a:extLst>
              <a:ext uri="{FF2B5EF4-FFF2-40B4-BE49-F238E27FC236}">
                <a16:creationId xmlns:a16="http://schemas.microsoft.com/office/drawing/2014/main" id="{CED9A736-2466-4C77-BB2F-F2B061956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428124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55">
            <a:extLst>
              <a:ext uri="{FF2B5EF4-FFF2-40B4-BE49-F238E27FC236}">
                <a16:creationId xmlns:a16="http://schemas.microsoft.com/office/drawing/2014/main" id="{C71A3768-B982-43BE-9305-97E6940161E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 name="Picture 4" descr="A picture containing animal, mammal&#10;&#10;Description automatically generated">
            <a:extLst>
              <a:ext uri="{FF2B5EF4-FFF2-40B4-BE49-F238E27FC236}">
                <a16:creationId xmlns:a16="http://schemas.microsoft.com/office/drawing/2014/main" id="{959ECCDE-99D5-441A-A0AD-81C3BE891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427514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BC5C-7809-49E9-8CBC-97BE18FB7D94}"/>
              </a:ext>
            </a:extLst>
          </p:cNvPr>
          <p:cNvSpPr>
            <a:spLocks noGrp="1"/>
          </p:cNvSpPr>
          <p:nvPr>
            <p:ph type="title"/>
          </p:nvPr>
        </p:nvSpPr>
        <p:spPr/>
        <p:txBody>
          <a:bodyPr anchor="ctr">
            <a:normAutofit/>
          </a:bodyPr>
          <a:lstStyle/>
          <a:p>
            <a:r>
              <a:rPr lang="en-US" dirty="0">
                <a:latin typeface="Product Sans" panose="020B0403030502040203" pitchFamily="34" charset="0"/>
              </a:rPr>
              <a:t>What is Artificial Intelligence</a:t>
            </a:r>
          </a:p>
        </p:txBody>
      </p:sp>
      <p:sp>
        <p:nvSpPr>
          <p:cNvPr id="4" name="Content Placeholder 3">
            <a:extLst>
              <a:ext uri="{FF2B5EF4-FFF2-40B4-BE49-F238E27FC236}">
                <a16:creationId xmlns:a16="http://schemas.microsoft.com/office/drawing/2014/main" id="{464B371B-35E3-4F26-8B59-3DB45F85291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Use of computers to mimic the cognitive functions of humans.</a:t>
            </a:r>
          </a:p>
          <a:p>
            <a:endParaRPr lang="en-US" dirty="0"/>
          </a:p>
        </p:txBody>
      </p:sp>
    </p:spTree>
    <p:extLst>
      <p:ext uri="{BB962C8B-B14F-4D97-AF65-F5344CB8AC3E}">
        <p14:creationId xmlns:p14="http://schemas.microsoft.com/office/powerpoint/2010/main" val="3939059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56">
            <a:extLst>
              <a:ext uri="{FF2B5EF4-FFF2-40B4-BE49-F238E27FC236}">
                <a16:creationId xmlns:a16="http://schemas.microsoft.com/office/drawing/2014/main" id="{0B765756-BFB8-4739-8765-830500A37E4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09514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automatically generated">
            <a:extLst>
              <a:ext uri="{FF2B5EF4-FFF2-40B4-BE49-F238E27FC236}">
                <a16:creationId xmlns:a16="http://schemas.microsoft.com/office/drawing/2014/main" id="{61D16BB9-3E8F-44E9-A1BD-18418E865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47719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57">
            <a:extLst>
              <a:ext uri="{FF2B5EF4-FFF2-40B4-BE49-F238E27FC236}">
                <a16:creationId xmlns:a16="http://schemas.microsoft.com/office/drawing/2014/main" id="{2C58FB03-9F89-49E1-9675-5926A49C9E0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769708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59">
            <a:extLst>
              <a:ext uri="{FF2B5EF4-FFF2-40B4-BE49-F238E27FC236}">
                <a16:creationId xmlns:a16="http://schemas.microsoft.com/office/drawing/2014/main" id="{6D88D362-2486-47A2-9022-764A3077E5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406005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62">
            <a:extLst>
              <a:ext uri="{FF2B5EF4-FFF2-40B4-BE49-F238E27FC236}">
                <a16:creationId xmlns:a16="http://schemas.microsoft.com/office/drawing/2014/main" id="{EC645F1B-D6EB-4418-9D29-587E6EEE828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047306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63">
            <a:extLst>
              <a:ext uri="{FF2B5EF4-FFF2-40B4-BE49-F238E27FC236}">
                <a16:creationId xmlns:a16="http://schemas.microsoft.com/office/drawing/2014/main" id="{565DEFEE-66A1-457A-BEFA-6C42B168DD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801066926"/>
      </p:ext>
    </p:extLst>
  </p:cSld>
  <p:clrMapOvr>
    <a:masterClrMapping/>
  </p:clrMapOvr>
  <p:transition spd="slow" advClick="0" advTm="2000">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64">
            <a:extLst>
              <a:ext uri="{FF2B5EF4-FFF2-40B4-BE49-F238E27FC236}">
                <a16:creationId xmlns:a16="http://schemas.microsoft.com/office/drawing/2014/main" id="{1D36C4EB-C9E4-4F3B-AD35-A8B5A066E0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735822101"/>
      </p:ext>
    </p:extLst>
  </p:cSld>
  <p:clrMapOvr>
    <a:masterClrMapping/>
  </p:clrMapOvr>
  <p:transition spd="slow" advClick="0" advTm="2000">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65">
            <a:extLst>
              <a:ext uri="{FF2B5EF4-FFF2-40B4-BE49-F238E27FC236}">
                <a16:creationId xmlns:a16="http://schemas.microsoft.com/office/drawing/2014/main" id="{09B9879A-67D2-4F6D-964F-26E30F3B398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758769714"/>
      </p:ext>
    </p:extLst>
  </p:cSld>
  <p:clrMapOvr>
    <a:masterClrMapping/>
  </p:clrMapOvr>
  <p:transition spd="slow" advClick="0" advTm="2000">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66">
            <a:extLst>
              <a:ext uri="{FF2B5EF4-FFF2-40B4-BE49-F238E27FC236}">
                <a16:creationId xmlns:a16="http://schemas.microsoft.com/office/drawing/2014/main" id="{1725B228-6F23-4095-AF8E-E65C980271E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261583126"/>
      </p:ext>
    </p:extLst>
  </p:cSld>
  <p:clrMapOvr>
    <a:masterClrMapping/>
  </p:clrMapOvr>
  <p:transition spd="slow" advClick="0" advTm="2000">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67">
            <a:extLst>
              <a:ext uri="{FF2B5EF4-FFF2-40B4-BE49-F238E27FC236}">
                <a16:creationId xmlns:a16="http://schemas.microsoft.com/office/drawing/2014/main" id="{C494EC23-04FD-4562-952E-BEA5E63BD9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463891992"/>
      </p:ext>
    </p:extLst>
  </p:cSld>
  <p:clrMapOvr>
    <a:masterClrMapping/>
  </p:clrMapOvr>
  <p:transition spd="slow" advClick="0" advTm="2000">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A3B-E816-4710-9840-F2C068F30052}"/>
              </a:ext>
            </a:extLst>
          </p:cNvPr>
          <p:cNvSpPr>
            <a:spLocks noGrp="1"/>
          </p:cNvSpPr>
          <p:nvPr>
            <p:ph type="title"/>
          </p:nvPr>
        </p:nvSpPr>
        <p:spPr>
          <a:xfrm>
            <a:off x="1435101" y="329430"/>
            <a:ext cx="7080249" cy="994172"/>
          </a:xfrm>
        </p:spPr>
        <p:txBody>
          <a:bodyPr>
            <a:normAutofit/>
          </a:bodyPr>
          <a:lstStyle/>
          <a:p>
            <a:r>
              <a:rPr lang="en-US" dirty="0">
                <a:latin typeface="Product Sans" panose="020B0403030502040203" pitchFamily="34" charset="0"/>
              </a:rPr>
              <a:t>What is Artificial Intelligence</a:t>
            </a:r>
            <a:endParaRPr lang="en-US" dirty="0"/>
          </a:p>
        </p:txBody>
      </p:sp>
      <p:sp>
        <p:nvSpPr>
          <p:cNvPr id="20" name="Content Placeholder 6">
            <a:extLst>
              <a:ext uri="{FF2B5EF4-FFF2-40B4-BE49-F238E27FC236}">
                <a16:creationId xmlns:a16="http://schemas.microsoft.com/office/drawing/2014/main" id="{18F8399D-27F8-4C50-835F-99EEE3C5DBD9}"/>
              </a:ext>
            </a:extLst>
          </p:cNvPr>
          <p:cNvSpPr>
            <a:spLocks noGrp="1"/>
          </p:cNvSpPr>
          <p:nvPr>
            <p:ph idx="1"/>
          </p:nvPr>
        </p:nvSpPr>
        <p:spPr>
          <a:xfrm>
            <a:off x="628650" y="1700375"/>
            <a:ext cx="7886700" cy="4124227"/>
          </a:xfrm>
        </p:spPr>
        <p:txBody>
          <a:bodyPr>
            <a:normAutofit fontScale="85000" lnSpcReduction="20000"/>
          </a:bodyPr>
          <a:lstStyle/>
          <a:p>
            <a:pPr>
              <a:lnSpc>
                <a:spcPct val="120000"/>
              </a:lnSpc>
            </a:pPr>
            <a:r>
              <a:rPr lang="en-US" dirty="0">
                <a:solidFill>
                  <a:srgbClr val="0070C0"/>
                </a:solidFill>
                <a:latin typeface="Product Sans" panose="020B0403030502040203" pitchFamily="34" charset="0"/>
              </a:rPr>
              <a:t>Artificial Narrow Intelligence : </a:t>
            </a:r>
          </a:p>
          <a:p>
            <a:pPr lvl="1">
              <a:lnSpc>
                <a:spcPct val="120000"/>
              </a:lnSpc>
            </a:pPr>
            <a:r>
              <a:rPr lang="en-US" dirty="0">
                <a:solidFill>
                  <a:schemeClr val="tx1">
                    <a:lumMod val="95000"/>
                  </a:schemeClr>
                </a:solidFill>
                <a:latin typeface="Product Sans" panose="020B0403030502040203" pitchFamily="34" charset="0"/>
              </a:rPr>
              <a:t>Machine intelligence that equals or exceeds human intelligence at a specific task.</a:t>
            </a:r>
          </a:p>
          <a:p>
            <a:pPr>
              <a:lnSpc>
                <a:spcPct val="120000"/>
              </a:lnSpc>
            </a:pPr>
            <a:r>
              <a:rPr lang="en-US" dirty="0">
                <a:solidFill>
                  <a:srgbClr val="0070C0"/>
                </a:solidFill>
                <a:latin typeface="Product Sans" panose="020B0403030502040203" pitchFamily="34" charset="0"/>
              </a:rPr>
              <a:t>Artificial General Intelligence  : </a:t>
            </a:r>
          </a:p>
          <a:p>
            <a:pPr lvl="1">
              <a:lnSpc>
                <a:spcPct val="120000"/>
              </a:lnSpc>
            </a:pPr>
            <a:r>
              <a:rPr lang="en-US" dirty="0">
                <a:latin typeface="Product Sans" panose="020B0403030502040203" pitchFamily="34" charset="0"/>
              </a:rPr>
              <a:t>A machine with the ability to apply intelligence to any problem, rather than just one specific problem ( human level intelligence).</a:t>
            </a:r>
          </a:p>
          <a:p>
            <a:pPr>
              <a:lnSpc>
                <a:spcPct val="120000"/>
              </a:lnSpc>
            </a:pPr>
            <a:r>
              <a:rPr lang="en-US" dirty="0">
                <a:solidFill>
                  <a:srgbClr val="0070C0"/>
                </a:solidFill>
                <a:latin typeface="Product Sans" panose="020B0403030502040203" pitchFamily="34" charset="0"/>
              </a:rPr>
              <a:t>Artificial Super Intelligence: </a:t>
            </a:r>
          </a:p>
          <a:p>
            <a:pPr lvl="1">
              <a:lnSpc>
                <a:spcPct val="120000"/>
              </a:lnSpc>
            </a:pPr>
            <a:r>
              <a:rPr lang="en-US" dirty="0">
                <a:latin typeface="Product Sans" panose="020B0403030502040203" pitchFamily="34" charset="0"/>
              </a:rPr>
              <a:t>An intellect that is much smarter than the best human brains in practically every field, including scientific creativity, general wisdom, and social skills.</a:t>
            </a:r>
          </a:p>
        </p:txBody>
      </p:sp>
      <p:pic>
        <p:nvPicPr>
          <p:cNvPr id="11" name="Graphic 10" descr="Head with Gears">
            <a:extLst>
              <a:ext uri="{FF2B5EF4-FFF2-40B4-BE49-F238E27FC236}">
                <a16:creationId xmlns:a16="http://schemas.microsoft.com/office/drawing/2014/main" id="{461142A2-B163-430E-AE5C-71DA6D68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650" y="483616"/>
            <a:ext cx="685800" cy="685800"/>
          </a:xfrm>
          <a:prstGeom prst="rect">
            <a:avLst/>
          </a:prstGeom>
        </p:spPr>
      </p:pic>
    </p:spTree>
    <p:extLst>
      <p:ext uri="{BB962C8B-B14F-4D97-AF65-F5344CB8AC3E}">
        <p14:creationId xmlns:p14="http://schemas.microsoft.com/office/powerpoint/2010/main" val="3337998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68">
            <a:extLst>
              <a:ext uri="{FF2B5EF4-FFF2-40B4-BE49-F238E27FC236}">
                <a16:creationId xmlns:a16="http://schemas.microsoft.com/office/drawing/2014/main" id="{FE0E92B7-3CF7-4E3C-8DDA-98B59D3F4E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682971595"/>
      </p:ext>
    </p:extLst>
  </p:cSld>
  <p:clrMapOvr>
    <a:masterClrMapping/>
  </p:clrMapOvr>
  <p:transition spd="slow" advClick="0" advTm="2000">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73">
            <a:extLst>
              <a:ext uri="{FF2B5EF4-FFF2-40B4-BE49-F238E27FC236}">
                <a16:creationId xmlns:a16="http://schemas.microsoft.com/office/drawing/2014/main" id="{0ACB74A5-C161-4306-80FC-353E94D83CB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100201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74">
            <a:extLst>
              <a:ext uri="{FF2B5EF4-FFF2-40B4-BE49-F238E27FC236}">
                <a16:creationId xmlns:a16="http://schemas.microsoft.com/office/drawing/2014/main" id="{1E392B07-B067-45EF-AACA-59B2CCFABF8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630280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75">
            <a:extLst>
              <a:ext uri="{FF2B5EF4-FFF2-40B4-BE49-F238E27FC236}">
                <a16:creationId xmlns:a16="http://schemas.microsoft.com/office/drawing/2014/main" id="{CA004231-3DF9-4BF0-BCAD-0A1158C1E1C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84974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76">
            <a:extLst>
              <a:ext uri="{FF2B5EF4-FFF2-40B4-BE49-F238E27FC236}">
                <a16:creationId xmlns:a16="http://schemas.microsoft.com/office/drawing/2014/main" id="{78DFCED2-090B-49EC-A6B5-8464D224006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079756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78">
            <a:extLst>
              <a:ext uri="{FF2B5EF4-FFF2-40B4-BE49-F238E27FC236}">
                <a16:creationId xmlns:a16="http://schemas.microsoft.com/office/drawing/2014/main" id="{CC9B9598-F3BF-4719-A108-6321CAD7B90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169193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79">
            <a:extLst>
              <a:ext uri="{FF2B5EF4-FFF2-40B4-BE49-F238E27FC236}">
                <a16:creationId xmlns:a16="http://schemas.microsoft.com/office/drawing/2014/main" id="{A6684CD4-3000-4898-863C-70F2020C148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15168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BC3543E1-A03F-4C9D-87C9-96C8BD159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391803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E34481A-DFCD-4A49-B882-3ADC0A78E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304979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82">
            <a:extLst>
              <a:ext uri="{FF2B5EF4-FFF2-40B4-BE49-F238E27FC236}">
                <a16:creationId xmlns:a16="http://schemas.microsoft.com/office/drawing/2014/main" id="{FFE4ECD5-5F9C-43B9-83D1-C16CAAC3164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097842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EFC0-D57D-408D-85D7-979B3335CF5C}"/>
              </a:ext>
            </a:extLst>
          </p:cNvPr>
          <p:cNvSpPr>
            <a:spLocks noGrp="1"/>
          </p:cNvSpPr>
          <p:nvPr>
            <p:ph type="title"/>
          </p:nvPr>
        </p:nvSpPr>
        <p:spPr/>
        <p:txBody>
          <a:bodyPr/>
          <a:lstStyle/>
          <a:p>
            <a:r>
              <a:rPr lang="en-US" dirty="0">
                <a:latin typeface="Product Sans" panose="020B0403030502040203" pitchFamily="34" charset="0"/>
              </a:rPr>
              <a:t>Agenda</a:t>
            </a:r>
          </a:p>
        </p:txBody>
      </p:sp>
      <p:sp>
        <p:nvSpPr>
          <p:cNvPr id="3" name="Content Placeholder 2">
            <a:extLst>
              <a:ext uri="{FF2B5EF4-FFF2-40B4-BE49-F238E27FC236}">
                <a16:creationId xmlns:a16="http://schemas.microsoft.com/office/drawing/2014/main" id="{2777EC6C-DA37-487E-80E4-8F9644FAAE40}"/>
              </a:ext>
            </a:extLst>
          </p:cNvPr>
          <p:cNvSpPr>
            <a:spLocks noGrp="1"/>
          </p:cNvSpPr>
          <p:nvPr>
            <p:ph idx="1"/>
          </p:nvPr>
        </p:nvSpPr>
        <p:spPr/>
        <p:txBody>
          <a:bodyPr>
            <a:normAutofit fontScale="92500" lnSpcReduction="10000"/>
          </a:bodyPr>
          <a:lstStyle/>
          <a:p>
            <a:pPr>
              <a:lnSpc>
                <a:spcPct val="150000"/>
              </a:lnSpc>
            </a:pPr>
            <a:r>
              <a:rPr lang="en-US" dirty="0">
                <a:latin typeface="Product Sans" panose="020B0403030502040203" pitchFamily="34" charset="0"/>
              </a:rPr>
              <a:t>Classifying handwritten digits using MLP</a:t>
            </a:r>
          </a:p>
          <a:p>
            <a:pPr lvl="1">
              <a:lnSpc>
                <a:spcPct val="150000"/>
              </a:lnSpc>
            </a:pPr>
            <a:r>
              <a:rPr lang="en-US" dirty="0">
                <a:latin typeface="Product Sans" panose="020B0403030502040203" pitchFamily="34" charset="0"/>
              </a:rPr>
              <a:t>Feed Forward Network </a:t>
            </a:r>
          </a:p>
          <a:p>
            <a:pPr lvl="1">
              <a:lnSpc>
                <a:spcPct val="150000"/>
              </a:lnSpc>
            </a:pPr>
            <a:r>
              <a:rPr lang="en-US" dirty="0">
                <a:latin typeface="Product Sans" panose="020B0403030502040203" pitchFamily="34" charset="0"/>
              </a:rPr>
              <a:t>Activation Functions</a:t>
            </a:r>
          </a:p>
          <a:p>
            <a:pPr lvl="1">
              <a:lnSpc>
                <a:spcPct val="150000"/>
              </a:lnSpc>
            </a:pPr>
            <a:r>
              <a:rPr lang="en-US" dirty="0">
                <a:latin typeface="Product Sans" panose="020B0403030502040203" pitchFamily="34" charset="0"/>
              </a:rPr>
              <a:t>Cost Function and Gradient Calculation</a:t>
            </a:r>
          </a:p>
          <a:p>
            <a:pPr lvl="1">
              <a:lnSpc>
                <a:spcPct val="150000"/>
              </a:lnSpc>
            </a:pPr>
            <a:r>
              <a:rPr lang="en-US" dirty="0">
                <a:latin typeface="Product Sans" panose="020B0403030502040203" pitchFamily="34" charset="0"/>
              </a:rPr>
              <a:t>Backpropagation</a:t>
            </a:r>
          </a:p>
          <a:p>
            <a:pPr>
              <a:lnSpc>
                <a:spcPct val="150000"/>
              </a:lnSpc>
            </a:pPr>
            <a:r>
              <a:rPr lang="en-US" dirty="0">
                <a:latin typeface="Product Sans" panose="020B0403030502040203" pitchFamily="34" charset="0"/>
              </a:rPr>
              <a:t>Convolutional Neural Network</a:t>
            </a:r>
          </a:p>
          <a:p>
            <a:pPr>
              <a:lnSpc>
                <a:spcPct val="150000"/>
              </a:lnSpc>
            </a:pPr>
            <a:r>
              <a:rPr lang="en-US" dirty="0">
                <a:latin typeface="Product Sans" panose="020B0403030502040203" pitchFamily="34" charset="0"/>
              </a:rPr>
              <a:t>Other Neural Networks</a:t>
            </a:r>
          </a:p>
          <a:p>
            <a:pPr>
              <a:lnSpc>
                <a:spcPct val="150000"/>
              </a:lnSpc>
            </a:pPr>
            <a:endParaRPr lang="en-US" dirty="0">
              <a:latin typeface="Product Sans" panose="020B0403030502040203" pitchFamily="34" charset="0"/>
            </a:endParaRPr>
          </a:p>
          <a:p>
            <a:pPr>
              <a:lnSpc>
                <a:spcPct val="150000"/>
              </a:lnSpc>
            </a:pPr>
            <a:endParaRPr lang="en-US" dirty="0">
              <a:latin typeface="Product Sans" panose="020B0403030502040203" pitchFamily="34" charset="0"/>
            </a:endParaRPr>
          </a:p>
        </p:txBody>
      </p:sp>
    </p:spTree>
    <p:extLst>
      <p:ext uri="{BB962C8B-B14F-4D97-AF65-F5344CB8AC3E}">
        <p14:creationId xmlns:p14="http://schemas.microsoft.com/office/powerpoint/2010/main" val="217911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83">
            <a:extLst>
              <a:ext uri="{FF2B5EF4-FFF2-40B4-BE49-F238E27FC236}">
                <a16:creationId xmlns:a16="http://schemas.microsoft.com/office/drawing/2014/main" id="{A74C6A3B-25A0-48B4-B86A-AA7576A9DB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878452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84">
            <a:extLst>
              <a:ext uri="{FF2B5EF4-FFF2-40B4-BE49-F238E27FC236}">
                <a16:creationId xmlns:a16="http://schemas.microsoft.com/office/drawing/2014/main" id="{660EDA79-A55B-48EB-B162-9E19D3681C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707287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C044-0DE8-43A1-9178-480289B0435C}"/>
              </a:ext>
            </a:extLst>
          </p:cNvPr>
          <p:cNvSpPr>
            <a:spLocks noGrp="1"/>
          </p:cNvSpPr>
          <p:nvPr>
            <p:ph type="title"/>
          </p:nvPr>
        </p:nvSpPr>
        <p:spPr/>
        <p:txBody>
          <a:bodyPr/>
          <a:lstStyle/>
          <a:p>
            <a:r>
              <a:rPr lang="en-US" dirty="0">
                <a:latin typeface="Product Sans" panose="020B0403030502040203" pitchFamily="34" charset="0"/>
              </a:rPr>
              <a:t>Activation Functions</a:t>
            </a:r>
          </a:p>
        </p:txBody>
      </p:sp>
      <p:sp>
        <p:nvSpPr>
          <p:cNvPr id="3" name="Text Placeholder 2">
            <a:extLst>
              <a:ext uri="{FF2B5EF4-FFF2-40B4-BE49-F238E27FC236}">
                <a16:creationId xmlns:a16="http://schemas.microsoft.com/office/drawing/2014/main" id="{F78FDC1A-E065-4F89-A444-8980CBA8E3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0306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92">
            <a:extLst>
              <a:ext uri="{FF2B5EF4-FFF2-40B4-BE49-F238E27FC236}">
                <a16:creationId xmlns:a16="http://schemas.microsoft.com/office/drawing/2014/main" id="{866AA4AB-6124-4C97-9330-8BFFBAF183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199696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97">
            <a:extLst>
              <a:ext uri="{FF2B5EF4-FFF2-40B4-BE49-F238E27FC236}">
                <a16:creationId xmlns:a16="http://schemas.microsoft.com/office/drawing/2014/main" id="{B3F4B915-BC75-4490-8C46-A4D930DED91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8588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98">
            <a:extLst>
              <a:ext uri="{FF2B5EF4-FFF2-40B4-BE49-F238E27FC236}">
                <a16:creationId xmlns:a16="http://schemas.microsoft.com/office/drawing/2014/main" id="{2AA09543-8E97-4692-82A8-0F0D99F9A65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106505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95">
            <a:extLst>
              <a:ext uri="{FF2B5EF4-FFF2-40B4-BE49-F238E27FC236}">
                <a16:creationId xmlns:a16="http://schemas.microsoft.com/office/drawing/2014/main" id="{E8E8BF4C-D695-4D41-BCBF-C87F32E019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992926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96">
            <a:extLst>
              <a:ext uri="{FF2B5EF4-FFF2-40B4-BE49-F238E27FC236}">
                <a16:creationId xmlns:a16="http://schemas.microsoft.com/office/drawing/2014/main" id="{B897A3C7-7878-4C4F-8471-4BE8651294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296659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EFC0-D57D-408D-85D7-979B3335CF5C}"/>
              </a:ext>
            </a:extLst>
          </p:cNvPr>
          <p:cNvSpPr>
            <a:spLocks noGrp="1"/>
          </p:cNvSpPr>
          <p:nvPr>
            <p:ph type="title"/>
          </p:nvPr>
        </p:nvSpPr>
        <p:spPr/>
        <p:txBody>
          <a:bodyPr/>
          <a:lstStyle/>
          <a:p>
            <a:r>
              <a:rPr lang="en-US" dirty="0">
                <a:latin typeface="Product Sans" panose="020B0403030502040203" pitchFamily="34" charset="0"/>
              </a:rPr>
              <a:t>Agenda</a:t>
            </a:r>
          </a:p>
        </p:txBody>
      </p:sp>
      <p:sp>
        <p:nvSpPr>
          <p:cNvPr id="3" name="Content Placeholder 2">
            <a:extLst>
              <a:ext uri="{FF2B5EF4-FFF2-40B4-BE49-F238E27FC236}">
                <a16:creationId xmlns:a16="http://schemas.microsoft.com/office/drawing/2014/main" id="{2777EC6C-DA37-487E-80E4-8F9644FAAE40}"/>
              </a:ext>
            </a:extLst>
          </p:cNvPr>
          <p:cNvSpPr>
            <a:spLocks noGrp="1"/>
          </p:cNvSpPr>
          <p:nvPr>
            <p:ph idx="1"/>
          </p:nvPr>
        </p:nvSpPr>
        <p:spPr/>
        <p:txBody>
          <a:bodyPr>
            <a:normAutofit fontScale="85000" lnSpcReduction="20000"/>
          </a:bodyPr>
          <a:lstStyle/>
          <a:p>
            <a:pPr>
              <a:lnSpc>
                <a:spcPct val="150000"/>
              </a:lnSpc>
            </a:pPr>
            <a:r>
              <a:rPr lang="en-US" dirty="0">
                <a:latin typeface="Product Sans" panose="020B0403030502040203" pitchFamily="34" charset="0"/>
              </a:rPr>
              <a:t>Classifying handwritten digits using MLP</a:t>
            </a:r>
          </a:p>
          <a:p>
            <a:pPr lvl="1">
              <a:lnSpc>
                <a:spcPct val="150000"/>
              </a:lnSpc>
            </a:pPr>
            <a:r>
              <a:rPr lang="en-US" strike="sngStrike" dirty="0">
                <a:latin typeface="Product Sans" panose="020B0403030502040203" pitchFamily="34" charset="0"/>
              </a:rPr>
              <a:t>Feed Forward Network</a:t>
            </a:r>
          </a:p>
          <a:p>
            <a:pPr lvl="1">
              <a:lnSpc>
                <a:spcPct val="150000"/>
              </a:lnSpc>
            </a:pPr>
            <a:r>
              <a:rPr lang="en-US" strike="sngStrike" dirty="0">
                <a:latin typeface="Product Sans" panose="020B0403030502040203" pitchFamily="34" charset="0"/>
              </a:rPr>
              <a:t>Activation Functions</a:t>
            </a:r>
          </a:p>
          <a:p>
            <a:pPr lvl="1">
              <a:lnSpc>
                <a:spcPct val="150000"/>
              </a:lnSpc>
            </a:pPr>
            <a:r>
              <a:rPr lang="en-US" dirty="0">
                <a:latin typeface="Product Sans" panose="020B0403030502040203" pitchFamily="34" charset="0"/>
              </a:rPr>
              <a:t>Cost Function and Gradient Calculation</a:t>
            </a:r>
          </a:p>
          <a:p>
            <a:pPr lvl="1">
              <a:lnSpc>
                <a:spcPct val="150000"/>
              </a:lnSpc>
            </a:pPr>
            <a:r>
              <a:rPr lang="en-US" dirty="0">
                <a:latin typeface="Product Sans" panose="020B0403030502040203" pitchFamily="34" charset="0"/>
              </a:rPr>
              <a:t>Backpropagation</a:t>
            </a:r>
          </a:p>
          <a:p>
            <a:pPr>
              <a:lnSpc>
                <a:spcPct val="150000"/>
              </a:lnSpc>
            </a:pPr>
            <a:r>
              <a:rPr lang="en-US" dirty="0">
                <a:latin typeface="Product Sans" panose="020B0403030502040203" pitchFamily="34" charset="0"/>
              </a:rPr>
              <a:t>Convolutional Neural Network</a:t>
            </a:r>
          </a:p>
          <a:p>
            <a:pPr>
              <a:lnSpc>
                <a:spcPct val="150000"/>
              </a:lnSpc>
            </a:pPr>
            <a:r>
              <a:rPr lang="en-US" dirty="0">
                <a:latin typeface="Product Sans" panose="020B0403030502040203" pitchFamily="34" charset="0"/>
              </a:rPr>
              <a:t>Applications</a:t>
            </a:r>
          </a:p>
          <a:p>
            <a:pPr>
              <a:lnSpc>
                <a:spcPct val="150000"/>
              </a:lnSpc>
            </a:pPr>
            <a:r>
              <a:rPr lang="en-US" dirty="0">
                <a:latin typeface="Product Sans" panose="020B0403030502040203" pitchFamily="34" charset="0"/>
              </a:rPr>
              <a:t>Tools</a:t>
            </a:r>
          </a:p>
          <a:p>
            <a:pPr>
              <a:lnSpc>
                <a:spcPct val="150000"/>
              </a:lnSpc>
            </a:pPr>
            <a:endParaRPr lang="en-US" dirty="0">
              <a:latin typeface="Product Sans" panose="020B0403030502040203" pitchFamily="34" charset="0"/>
            </a:endParaRPr>
          </a:p>
          <a:p>
            <a:pPr>
              <a:lnSpc>
                <a:spcPct val="150000"/>
              </a:lnSpc>
            </a:pPr>
            <a:endParaRPr lang="en-US" dirty="0">
              <a:latin typeface="Product Sans" panose="020B0403030502040203" pitchFamily="34" charset="0"/>
            </a:endParaRPr>
          </a:p>
        </p:txBody>
      </p:sp>
    </p:spTree>
    <p:extLst>
      <p:ext uri="{BB962C8B-B14F-4D97-AF65-F5344CB8AC3E}">
        <p14:creationId xmlns:p14="http://schemas.microsoft.com/office/powerpoint/2010/main" val="2069374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36B7-118C-4C8F-AA51-D94859B4EDD5}"/>
              </a:ext>
            </a:extLst>
          </p:cNvPr>
          <p:cNvSpPr>
            <a:spLocks noGrp="1"/>
          </p:cNvSpPr>
          <p:nvPr>
            <p:ph type="title"/>
          </p:nvPr>
        </p:nvSpPr>
        <p:spPr/>
        <p:txBody>
          <a:bodyPr/>
          <a:lstStyle/>
          <a:p>
            <a:r>
              <a:rPr lang="en-US" dirty="0">
                <a:latin typeface="Product Sans" panose="020B0403030502040203" pitchFamily="34" charset="0"/>
              </a:rPr>
              <a:t>Cost Function</a:t>
            </a:r>
          </a:p>
        </p:txBody>
      </p:sp>
      <p:sp>
        <p:nvSpPr>
          <p:cNvPr id="3" name="Text Placeholder 2">
            <a:extLst>
              <a:ext uri="{FF2B5EF4-FFF2-40B4-BE49-F238E27FC236}">
                <a16:creationId xmlns:a16="http://schemas.microsoft.com/office/drawing/2014/main" id="{F28F0D1A-C5DB-4D3C-BA96-B4B46943F2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682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EE2C-6E53-4BE6-9EE7-716C5D5589C6}"/>
              </a:ext>
            </a:extLst>
          </p:cNvPr>
          <p:cNvSpPr>
            <a:spLocks noGrp="1"/>
          </p:cNvSpPr>
          <p:nvPr>
            <p:ph type="title"/>
          </p:nvPr>
        </p:nvSpPr>
        <p:spPr/>
        <p:txBody>
          <a:bodyPr>
            <a:normAutofit/>
          </a:bodyPr>
          <a:lstStyle/>
          <a:p>
            <a:r>
              <a:rPr lang="en-US" sz="3000" dirty="0">
                <a:latin typeface="Product Sans" panose="020B0403030502040203" pitchFamily="34" charset="0"/>
              </a:rPr>
              <a:t>MNIST - The Hello World</a:t>
            </a:r>
          </a:p>
        </p:txBody>
      </p:sp>
      <p:pic>
        <p:nvPicPr>
          <p:cNvPr id="7" name="Content Placeholder 6">
            <a:extLst>
              <a:ext uri="{FF2B5EF4-FFF2-40B4-BE49-F238E27FC236}">
                <a16:creationId xmlns:a16="http://schemas.microsoft.com/office/drawing/2014/main" id="{48DF9917-A16B-4226-8099-F6CA91A9ED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189" y="2515785"/>
            <a:ext cx="3429000" cy="2571750"/>
          </a:xfrm>
        </p:spPr>
      </p:pic>
      <p:sp>
        <p:nvSpPr>
          <p:cNvPr id="9" name="Rectangle 8">
            <a:extLst>
              <a:ext uri="{FF2B5EF4-FFF2-40B4-BE49-F238E27FC236}">
                <a16:creationId xmlns:a16="http://schemas.microsoft.com/office/drawing/2014/main" id="{492EFB92-962E-4124-83CE-A723BD86AEF6}"/>
              </a:ext>
            </a:extLst>
          </p:cNvPr>
          <p:cNvSpPr/>
          <p:nvPr/>
        </p:nvSpPr>
        <p:spPr>
          <a:xfrm>
            <a:off x="5651370" y="2613023"/>
            <a:ext cx="2465109" cy="923330"/>
          </a:xfrm>
          <a:prstGeom prst="rect">
            <a:avLst/>
          </a:prstGeom>
        </p:spPr>
        <p:txBody>
          <a:bodyPr wrap="square">
            <a:spAutoFit/>
          </a:bodyPr>
          <a:lstStyle/>
          <a:p>
            <a:r>
              <a:rPr lang="en-US" sz="1350" dirty="0">
                <a:latin typeface="Times New Roman" panose="02020603050405020304" pitchFamily="18" charset="0"/>
                <a:cs typeface="Times New Roman" panose="02020603050405020304" pitchFamily="18" charset="0"/>
              </a:rPr>
              <a:t>Labelled Training Set</a:t>
            </a:r>
          </a:p>
          <a:p>
            <a:endParaRPr lang="en-US" sz="1350" dirty="0">
              <a:latin typeface="Times New Roman" panose="02020603050405020304" pitchFamily="18" charset="0"/>
              <a:cs typeface="Times New Roman" panose="02020603050405020304" pitchFamily="18" charset="0"/>
            </a:endParaRPr>
          </a:p>
          <a:p>
            <a:r>
              <a:rPr lang="en-US" sz="1350" dirty="0">
                <a:latin typeface="Times New Roman" panose="02020603050405020304" pitchFamily="18" charset="0"/>
                <a:cs typeface="Times New Roman" panose="02020603050405020304" pitchFamily="18" charset="0"/>
              </a:rPr>
              <a:t>60000 Training Images</a:t>
            </a:r>
          </a:p>
          <a:p>
            <a:r>
              <a:rPr lang="en-US" sz="1350" dirty="0">
                <a:latin typeface="Times New Roman" panose="02020603050405020304" pitchFamily="18" charset="0"/>
                <a:cs typeface="Times New Roman" panose="02020603050405020304" pitchFamily="18" charset="0"/>
              </a:rPr>
              <a:t>10000 Test Images</a:t>
            </a:r>
          </a:p>
        </p:txBody>
      </p:sp>
      <p:pic>
        <p:nvPicPr>
          <p:cNvPr id="10" name="Content Placeholder 6">
            <a:extLst>
              <a:ext uri="{FF2B5EF4-FFF2-40B4-BE49-F238E27FC236}">
                <a16:creationId xmlns:a16="http://schemas.microsoft.com/office/drawing/2014/main" id="{50C42D0B-1AB5-475C-9DD2-BB99A6C116AE}"/>
              </a:ext>
            </a:extLst>
          </p:cNvPr>
          <p:cNvPicPr>
            <a:picLocks noChangeAspect="1"/>
          </p:cNvPicPr>
          <p:nvPr/>
        </p:nvPicPr>
        <p:blipFill rotWithShape="1">
          <a:blip r:embed="rId2">
            <a:extLst>
              <a:ext uri="{28A0092B-C50C-407E-A947-70E740481C1C}">
                <a14:useLocalDpi xmlns:a14="http://schemas.microsoft.com/office/drawing/2010/main" val="0"/>
              </a:ext>
            </a:extLst>
          </a:blip>
          <a:srcRect r="88729" b="82612"/>
          <a:stretch/>
        </p:blipFill>
        <p:spPr>
          <a:xfrm>
            <a:off x="5920034" y="3740091"/>
            <a:ext cx="386499" cy="447177"/>
          </a:xfrm>
          <a:prstGeom prst="rect">
            <a:avLst/>
          </a:prstGeom>
        </p:spPr>
      </p:pic>
      <p:sp>
        <p:nvSpPr>
          <p:cNvPr id="11" name="TextBox 10">
            <a:extLst>
              <a:ext uri="{FF2B5EF4-FFF2-40B4-BE49-F238E27FC236}">
                <a16:creationId xmlns:a16="http://schemas.microsoft.com/office/drawing/2014/main" id="{04BD6AC3-443A-48CD-8410-EEE67251E357}"/>
              </a:ext>
            </a:extLst>
          </p:cNvPr>
          <p:cNvSpPr txBox="1"/>
          <p:nvPr/>
        </p:nvSpPr>
        <p:spPr>
          <a:xfrm>
            <a:off x="5771562" y="3794853"/>
            <a:ext cx="1290829" cy="415498"/>
          </a:xfrm>
          <a:prstGeom prst="rect">
            <a:avLst/>
          </a:prstGeom>
          <a:noFill/>
        </p:spPr>
        <p:txBody>
          <a:bodyPr wrap="square" rtlCol="0">
            <a:spAutoFit/>
          </a:bodyPr>
          <a:lstStyle/>
          <a:p>
            <a:r>
              <a:rPr lang="en-US" sz="2100" dirty="0">
                <a:latin typeface="Times New Roman" panose="02020603050405020304" pitchFamily="18" charset="0"/>
                <a:cs typeface="Times New Roman" panose="02020603050405020304" pitchFamily="18" charset="0"/>
              </a:rPr>
              <a:t>(       ,0 )</a:t>
            </a:r>
          </a:p>
        </p:txBody>
      </p:sp>
    </p:spTree>
    <p:extLst>
      <p:ext uri="{BB962C8B-B14F-4D97-AF65-F5344CB8AC3E}">
        <p14:creationId xmlns:p14="http://schemas.microsoft.com/office/powerpoint/2010/main" val="2801705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73">
            <a:extLst>
              <a:ext uri="{FF2B5EF4-FFF2-40B4-BE49-F238E27FC236}">
                <a16:creationId xmlns:a16="http://schemas.microsoft.com/office/drawing/2014/main" id="{BB4A735B-0225-485F-BA7F-6D90FDCEFD9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135868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74">
            <a:extLst>
              <a:ext uri="{FF2B5EF4-FFF2-40B4-BE49-F238E27FC236}">
                <a16:creationId xmlns:a16="http://schemas.microsoft.com/office/drawing/2014/main" id="{35318326-D9B0-42BB-BE79-EE11E254072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552808093"/>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75">
            <a:extLst>
              <a:ext uri="{FF2B5EF4-FFF2-40B4-BE49-F238E27FC236}">
                <a16:creationId xmlns:a16="http://schemas.microsoft.com/office/drawing/2014/main" id="{6955EC7C-3D07-4D5E-AE80-54A59D176C1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211518600"/>
      </p:ext>
    </p:extLst>
  </p:cSld>
  <p:clrMapOvr>
    <a:masterClrMapping/>
  </p:clrMapOvr>
  <p:transition spd="slow" advClick="0" advTm="1000">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76">
            <a:extLst>
              <a:ext uri="{FF2B5EF4-FFF2-40B4-BE49-F238E27FC236}">
                <a16:creationId xmlns:a16="http://schemas.microsoft.com/office/drawing/2014/main" id="{AE6C563E-7450-4E42-B7AD-64E1BFC9731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922155086"/>
      </p:ext>
    </p:extLst>
  </p:cSld>
  <p:clrMapOvr>
    <a:masterClrMapping/>
  </p:clrMapOvr>
  <p:transition spd="slow" advClick="0" advTm="1000">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77">
            <a:extLst>
              <a:ext uri="{FF2B5EF4-FFF2-40B4-BE49-F238E27FC236}">
                <a16:creationId xmlns:a16="http://schemas.microsoft.com/office/drawing/2014/main" id="{171796C4-8907-4F14-8030-020FA59AFC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188755744"/>
      </p:ext>
    </p:extLst>
  </p:cSld>
  <p:clrMapOvr>
    <a:masterClrMapping/>
  </p:clrMapOvr>
  <p:transition spd="slow" advClick="0" advTm="1000">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78">
            <a:extLst>
              <a:ext uri="{FF2B5EF4-FFF2-40B4-BE49-F238E27FC236}">
                <a16:creationId xmlns:a16="http://schemas.microsoft.com/office/drawing/2014/main" id="{314870C9-840C-4102-B714-112DEA1B4E6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987383825"/>
      </p:ext>
    </p:extLst>
  </p:cSld>
  <p:clrMapOvr>
    <a:masterClrMapping/>
  </p:clrMapOvr>
  <p:transition spd="slow" advClick="0" advTm="1000">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79">
            <a:extLst>
              <a:ext uri="{FF2B5EF4-FFF2-40B4-BE49-F238E27FC236}">
                <a16:creationId xmlns:a16="http://schemas.microsoft.com/office/drawing/2014/main" id="{B1DB2F49-DC3D-4C60-AA31-F77EA85EB0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443265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81">
            <a:extLst>
              <a:ext uri="{FF2B5EF4-FFF2-40B4-BE49-F238E27FC236}">
                <a16:creationId xmlns:a16="http://schemas.microsoft.com/office/drawing/2014/main" id="{05F19CE6-9666-4983-A9A8-46FB3E4A25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934550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82">
            <a:extLst>
              <a:ext uri="{FF2B5EF4-FFF2-40B4-BE49-F238E27FC236}">
                <a16:creationId xmlns:a16="http://schemas.microsoft.com/office/drawing/2014/main" id="{3FC114A6-A3FF-48B5-8F4F-2D0D1F1669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08062466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83">
            <a:extLst>
              <a:ext uri="{FF2B5EF4-FFF2-40B4-BE49-F238E27FC236}">
                <a16:creationId xmlns:a16="http://schemas.microsoft.com/office/drawing/2014/main" id="{29A971FB-3F55-42AC-BDEF-9E54C70521F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35118333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1A0AC7-E394-4C5E-B8A1-5540B596C330}"/>
              </a:ext>
            </a:extLst>
          </p:cNvPr>
          <p:cNvSpPr>
            <a:spLocks noGrp="1"/>
          </p:cNvSpPr>
          <p:nvPr>
            <p:ph type="title"/>
          </p:nvPr>
        </p:nvSpPr>
        <p:spPr/>
        <p:txBody>
          <a:bodyPr>
            <a:normAutofit/>
          </a:bodyPr>
          <a:lstStyle/>
          <a:p>
            <a:r>
              <a:rPr lang="en-US" sz="5400" dirty="0">
                <a:latin typeface="Product Sans" panose="020B0403030502040203" pitchFamily="34" charset="0"/>
              </a:rPr>
              <a:t>Feed Forward Network</a:t>
            </a:r>
            <a:endParaRPr lang="en-US" sz="5400" dirty="0"/>
          </a:p>
        </p:txBody>
      </p:sp>
      <p:sp>
        <p:nvSpPr>
          <p:cNvPr id="5" name="Text Placeholder 4">
            <a:extLst>
              <a:ext uri="{FF2B5EF4-FFF2-40B4-BE49-F238E27FC236}">
                <a16:creationId xmlns:a16="http://schemas.microsoft.com/office/drawing/2014/main" id="{EF2FD081-7DD1-4FFC-83CA-EBA436D1A81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7763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84">
            <a:extLst>
              <a:ext uri="{FF2B5EF4-FFF2-40B4-BE49-F238E27FC236}">
                <a16:creationId xmlns:a16="http://schemas.microsoft.com/office/drawing/2014/main" id="{70D6CA38-830C-4439-9CB3-6923A0B7C5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30690856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85">
            <a:extLst>
              <a:ext uri="{FF2B5EF4-FFF2-40B4-BE49-F238E27FC236}">
                <a16:creationId xmlns:a16="http://schemas.microsoft.com/office/drawing/2014/main" id="{3A89ABD3-1169-405D-8E07-85E886B711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48464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86">
            <a:extLst>
              <a:ext uri="{FF2B5EF4-FFF2-40B4-BE49-F238E27FC236}">
                <a16:creationId xmlns:a16="http://schemas.microsoft.com/office/drawing/2014/main" id="{BA97C036-F556-4FF8-80E1-482421402C4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3134459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87">
            <a:extLst>
              <a:ext uri="{FF2B5EF4-FFF2-40B4-BE49-F238E27FC236}">
                <a16:creationId xmlns:a16="http://schemas.microsoft.com/office/drawing/2014/main" id="{D813BC5D-F6A0-4CA3-987B-676DDB782B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56339175"/>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90">
            <a:extLst>
              <a:ext uri="{FF2B5EF4-FFF2-40B4-BE49-F238E27FC236}">
                <a16:creationId xmlns:a16="http://schemas.microsoft.com/office/drawing/2014/main" id="{702D4790-EA65-43B1-B0F5-7208A1A5055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657101519"/>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096">
            <a:extLst>
              <a:ext uri="{FF2B5EF4-FFF2-40B4-BE49-F238E27FC236}">
                <a16:creationId xmlns:a16="http://schemas.microsoft.com/office/drawing/2014/main" id="{A2143F71-EFF5-4496-BAC4-C9491C3B61F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3846310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00">
            <a:extLst>
              <a:ext uri="{FF2B5EF4-FFF2-40B4-BE49-F238E27FC236}">
                <a16:creationId xmlns:a16="http://schemas.microsoft.com/office/drawing/2014/main" id="{FBF0607B-DACA-4C00-87B8-C763F244B6C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12423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03">
            <a:extLst>
              <a:ext uri="{FF2B5EF4-FFF2-40B4-BE49-F238E27FC236}">
                <a16:creationId xmlns:a16="http://schemas.microsoft.com/office/drawing/2014/main" id="{CF0DCAF0-C4BE-4F42-B776-54EF167161F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56221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08">
            <a:extLst>
              <a:ext uri="{FF2B5EF4-FFF2-40B4-BE49-F238E27FC236}">
                <a16:creationId xmlns:a16="http://schemas.microsoft.com/office/drawing/2014/main" id="{0B955C9B-17D8-4E74-A2AF-73966772E87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547523550"/>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09">
            <a:extLst>
              <a:ext uri="{FF2B5EF4-FFF2-40B4-BE49-F238E27FC236}">
                <a16:creationId xmlns:a16="http://schemas.microsoft.com/office/drawing/2014/main" id="{48048B80-F480-4F72-9F48-B7F05848EDB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000481964"/>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03">
            <a:extLst>
              <a:ext uri="{FF2B5EF4-FFF2-40B4-BE49-F238E27FC236}">
                <a16:creationId xmlns:a16="http://schemas.microsoft.com/office/drawing/2014/main" id="{231095D8-5CCD-4547-BAAC-F98969CD0D8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TextBox 1">
            <a:extLst>
              <a:ext uri="{FF2B5EF4-FFF2-40B4-BE49-F238E27FC236}">
                <a16:creationId xmlns:a16="http://schemas.microsoft.com/office/drawing/2014/main" id="{DE37D898-2832-48CA-A2B8-D2B5C97574A4}"/>
              </a:ext>
            </a:extLst>
          </p:cNvPr>
          <p:cNvSpPr txBox="1"/>
          <p:nvPr/>
        </p:nvSpPr>
        <p:spPr>
          <a:xfrm>
            <a:off x="6865071" y="3117376"/>
            <a:ext cx="1972558"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 = 784 px</a:t>
            </a:r>
          </a:p>
        </p:txBody>
      </p:sp>
    </p:spTree>
    <p:extLst>
      <p:ext uri="{BB962C8B-B14F-4D97-AF65-F5344CB8AC3E}">
        <p14:creationId xmlns:p14="http://schemas.microsoft.com/office/powerpoint/2010/main" val="17604516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10">
            <a:extLst>
              <a:ext uri="{FF2B5EF4-FFF2-40B4-BE49-F238E27FC236}">
                <a16:creationId xmlns:a16="http://schemas.microsoft.com/office/drawing/2014/main" id="{356593BF-561B-4B0A-9C31-E88C7A37A9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969416162"/>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11">
            <a:extLst>
              <a:ext uri="{FF2B5EF4-FFF2-40B4-BE49-F238E27FC236}">
                <a16:creationId xmlns:a16="http://schemas.microsoft.com/office/drawing/2014/main" id="{CD5867C9-86B9-479D-8760-86694117C53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068191973"/>
      </p:ext>
    </p:extLst>
  </p:cSld>
  <p:clrMapOvr>
    <a:masterClrMapping/>
  </p:clrMapOvr>
  <p:transition spd="slow" advClick="0" advTm="2000">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12">
            <a:extLst>
              <a:ext uri="{FF2B5EF4-FFF2-40B4-BE49-F238E27FC236}">
                <a16:creationId xmlns:a16="http://schemas.microsoft.com/office/drawing/2014/main" id="{8CF159BC-8827-40F9-AC4D-7E3772F42C1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743846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14">
            <a:extLst>
              <a:ext uri="{FF2B5EF4-FFF2-40B4-BE49-F238E27FC236}">
                <a16:creationId xmlns:a16="http://schemas.microsoft.com/office/drawing/2014/main" id="{BB9675C7-1333-43DB-AC67-984DCFE640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512809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21">
            <a:extLst>
              <a:ext uri="{FF2B5EF4-FFF2-40B4-BE49-F238E27FC236}">
                <a16:creationId xmlns:a16="http://schemas.microsoft.com/office/drawing/2014/main" id="{47E68A87-2E25-47DC-AAE8-0F649ACABC4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84359991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24">
            <a:extLst>
              <a:ext uri="{FF2B5EF4-FFF2-40B4-BE49-F238E27FC236}">
                <a16:creationId xmlns:a16="http://schemas.microsoft.com/office/drawing/2014/main" id="{ABACC734-3430-48CE-96C3-0A8572A0E1B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090972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33">
            <a:extLst>
              <a:ext uri="{FF2B5EF4-FFF2-40B4-BE49-F238E27FC236}">
                <a16:creationId xmlns:a16="http://schemas.microsoft.com/office/drawing/2014/main" id="{A3BE0CA4-6AB0-4743-BB44-6D23285DED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79414189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34">
            <a:extLst>
              <a:ext uri="{FF2B5EF4-FFF2-40B4-BE49-F238E27FC236}">
                <a16:creationId xmlns:a16="http://schemas.microsoft.com/office/drawing/2014/main" id="{0C397637-9E2C-4D64-9D1E-CEDDD3E16B6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6539953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35">
            <a:extLst>
              <a:ext uri="{FF2B5EF4-FFF2-40B4-BE49-F238E27FC236}">
                <a16:creationId xmlns:a16="http://schemas.microsoft.com/office/drawing/2014/main" id="{E769BC56-B064-43C4-8C4D-9F650C5B2FD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12699871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36">
            <a:extLst>
              <a:ext uri="{FF2B5EF4-FFF2-40B4-BE49-F238E27FC236}">
                <a16:creationId xmlns:a16="http://schemas.microsoft.com/office/drawing/2014/main" id="{86E11FAB-910D-4C7D-90CF-C1C9DCE1948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8408533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 what is a Neural Network - Deep learning, chapter 1 008">
            <a:extLst>
              <a:ext uri="{FF2B5EF4-FFF2-40B4-BE49-F238E27FC236}">
                <a16:creationId xmlns:a16="http://schemas.microsoft.com/office/drawing/2014/main" id="{36DBB4FF-CE74-489E-B525-81B441C42A9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998192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37">
            <a:extLst>
              <a:ext uri="{FF2B5EF4-FFF2-40B4-BE49-F238E27FC236}">
                <a16:creationId xmlns:a16="http://schemas.microsoft.com/office/drawing/2014/main" id="{49DABFC7-6451-42A8-8298-54319C21CE4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05792745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38">
            <a:extLst>
              <a:ext uri="{FF2B5EF4-FFF2-40B4-BE49-F238E27FC236}">
                <a16:creationId xmlns:a16="http://schemas.microsoft.com/office/drawing/2014/main" id="{BDDB1301-9285-4AE9-93AC-8D6707CB14F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9475505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47">
            <a:extLst>
              <a:ext uri="{FF2B5EF4-FFF2-40B4-BE49-F238E27FC236}">
                <a16:creationId xmlns:a16="http://schemas.microsoft.com/office/drawing/2014/main" id="{7272A0DA-E63E-4DC7-9179-F5F43A57A1A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356938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54">
            <a:extLst>
              <a:ext uri="{FF2B5EF4-FFF2-40B4-BE49-F238E27FC236}">
                <a16:creationId xmlns:a16="http://schemas.microsoft.com/office/drawing/2014/main" id="{5F751817-D018-454B-98EE-2BD9E96D3CE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113742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55">
            <a:extLst>
              <a:ext uri="{FF2B5EF4-FFF2-40B4-BE49-F238E27FC236}">
                <a16:creationId xmlns:a16="http://schemas.microsoft.com/office/drawing/2014/main" id="{B3B68A9E-C004-498D-83F6-3F53B85DC1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97683898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56">
            <a:extLst>
              <a:ext uri="{FF2B5EF4-FFF2-40B4-BE49-F238E27FC236}">
                <a16:creationId xmlns:a16="http://schemas.microsoft.com/office/drawing/2014/main" id="{6D252C04-AEC0-4043-A9BE-619AE9EBBC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77431544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57">
            <a:extLst>
              <a:ext uri="{FF2B5EF4-FFF2-40B4-BE49-F238E27FC236}">
                <a16:creationId xmlns:a16="http://schemas.microsoft.com/office/drawing/2014/main" id="{8545ED95-FE04-41FF-9FD9-0571FEEEDE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15742077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58">
            <a:extLst>
              <a:ext uri="{FF2B5EF4-FFF2-40B4-BE49-F238E27FC236}">
                <a16:creationId xmlns:a16="http://schemas.microsoft.com/office/drawing/2014/main" id="{D09B2C18-C497-47FC-97AD-6562EFE067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533813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65">
            <a:extLst>
              <a:ext uri="{FF2B5EF4-FFF2-40B4-BE49-F238E27FC236}">
                <a16:creationId xmlns:a16="http://schemas.microsoft.com/office/drawing/2014/main" id="{D65658EC-DBD7-4F5D-85CC-A1529BB6F36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8629738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dient descent, how neural networks learn - Deep learning, chapter 2 172">
            <a:extLst>
              <a:ext uri="{FF2B5EF4-FFF2-40B4-BE49-F238E27FC236}">
                <a16:creationId xmlns:a16="http://schemas.microsoft.com/office/drawing/2014/main" id="{D14F15A1-0097-47B5-8342-9D1178AE2FD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0299226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2174</TotalTime>
  <Words>1388</Words>
  <Application>Microsoft Office PowerPoint</Application>
  <PresentationFormat>On-screen Show (4:3)</PresentationFormat>
  <Paragraphs>211</Paragraphs>
  <Slides>191</Slides>
  <Notes>40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191</vt:i4>
      </vt:variant>
    </vt:vector>
  </HeadingPairs>
  <TitlesOfParts>
    <vt:vector size="198" baseType="lpstr">
      <vt:lpstr>Arial</vt:lpstr>
      <vt:lpstr>Calibri</vt:lpstr>
      <vt:lpstr>Calibri Light</vt:lpstr>
      <vt:lpstr>Product Sans</vt:lpstr>
      <vt:lpstr>Times New Roman</vt:lpstr>
      <vt:lpstr>Office Theme</vt:lpstr>
      <vt:lpstr>1_Office Theme</vt:lpstr>
      <vt:lpstr>Deep Learning</vt:lpstr>
      <vt:lpstr>ML vs DL</vt:lpstr>
      <vt:lpstr>What is Artificial Intelligence</vt:lpstr>
      <vt:lpstr>What is Artificial Intelligence</vt:lpstr>
      <vt:lpstr>Agenda</vt:lpstr>
      <vt:lpstr>MNIST - The Hello World</vt:lpstr>
      <vt:lpstr>Feed Forward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Activation Functions</vt:lpstr>
      <vt:lpstr>PowerPoint Presentation</vt:lpstr>
      <vt:lpstr>PowerPoint Presentation</vt:lpstr>
      <vt:lpstr>PowerPoint Presentation</vt:lpstr>
      <vt:lpstr>PowerPoint Presentation</vt:lpstr>
      <vt:lpstr>PowerPoint Presentation</vt:lpstr>
      <vt:lpstr>Agenda</vt:lpstr>
      <vt:lpstr>Cost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At All</vt:lpstr>
      <vt:lpstr>PowerPoint Presentation</vt:lpstr>
      <vt:lpstr>Agenda</vt:lpstr>
      <vt:lpstr>Backpropogation</vt:lpstr>
      <vt:lpstr>Convolutional Neural Networks</vt:lpstr>
      <vt:lpstr>Convolution</vt:lpstr>
      <vt:lpstr>Filters</vt:lpstr>
      <vt:lpstr>Output of Convolution</vt:lpstr>
      <vt:lpstr>Meet Non Linearity</vt:lpstr>
      <vt:lpstr>What ReLU Does to a Feature Map!</vt:lpstr>
      <vt:lpstr>Pooling</vt:lpstr>
      <vt:lpstr>Applications of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vt:lpstr>
      <vt:lpstr>Comparison</vt:lpstr>
      <vt:lpstr>How do you measure speed?</vt:lpstr>
      <vt:lpstr>PowerPoint Presentation</vt:lpstr>
      <vt:lpstr>CUDA</vt:lpstr>
      <vt:lpstr>CUDNN</vt:lpstr>
      <vt:lpstr>How Tensorflow Uses GPU</vt:lpstr>
      <vt:lpstr>tf.transpose() Implementation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Hrisheekesh R</dc:creator>
  <cp:lastModifiedBy>Hrisheekesh R</cp:lastModifiedBy>
  <cp:revision>13</cp:revision>
  <dcterms:created xsi:type="dcterms:W3CDTF">2018-12-15T13:57:35Z</dcterms:created>
  <dcterms:modified xsi:type="dcterms:W3CDTF">2018-12-18T01:11:46Z</dcterms:modified>
</cp:coreProperties>
</file>